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853" r:id="rId2"/>
    <p:sldId id="1854" r:id="rId3"/>
    <p:sldId id="1133" r:id="rId4"/>
    <p:sldId id="1473" r:id="rId5"/>
    <p:sldId id="1864" r:id="rId6"/>
    <p:sldId id="1866" r:id="rId7"/>
    <p:sldId id="1156" r:id="rId8"/>
    <p:sldId id="1855" r:id="rId9"/>
    <p:sldId id="1439" r:id="rId10"/>
    <p:sldId id="1052" r:id="rId11"/>
    <p:sldId id="1865" r:id="rId12"/>
    <p:sldId id="1595" r:id="rId13"/>
    <p:sldId id="1856" r:id="rId14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087BD-6EA6-4BA5-8158-1FDDFC56A89E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A8E87-33CB-4A02-9F58-710B45CCF3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接点 3"/>
          <p:cNvSpPr/>
          <p:nvPr/>
        </p:nvSpPr>
        <p:spPr>
          <a:xfrm>
            <a:off x="-3316755" y="-4576421"/>
            <a:ext cx="7054950" cy="705495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接点 4"/>
          <p:cNvSpPr/>
          <p:nvPr/>
        </p:nvSpPr>
        <p:spPr>
          <a:xfrm>
            <a:off x="10210800" y="-853440"/>
            <a:ext cx="2621280" cy="262128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接点 5"/>
          <p:cNvSpPr/>
          <p:nvPr/>
        </p:nvSpPr>
        <p:spPr>
          <a:xfrm>
            <a:off x="10761880" y="5695949"/>
            <a:ext cx="681991" cy="681991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12"/>
          <p:cNvSpPr/>
          <p:nvPr/>
        </p:nvSpPr>
        <p:spPr>
          <a:xfrm>
            <a:off x="-2293189" y="4989072"/>
            <a:ext cx="7832498" cy="7832498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接点 6"/>
          <p:cNvSpPr/>
          <p:nvPr/>
        </p:nvSpPr>
        <p:spPr>
          <a:xfrm>
            <a:off x="10989311" y="2478529"/>
            <a:ext cx="382170" cy="38217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7"/>
          <p:cNvSpPr/>
          <p:nvPr/>
        </p:nvSpPr>
        <p:spPr>
          <a:xfrm>
            <a:off x="1042570" y="4698827"/>
            <a:ext cx="580490" cy="58049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8"/>
          <p:cNvSpPr/>
          <p:nvPr/>
        </p:nvSpPr>
        <p:spPr>
          <a:xfrm>
            <a:off x="1172310" y="1223236"/>
            <a:ext cx="450750" cy="45075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459402" y="2058085"/>
            <a:ext cx="7956185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8800" spc="-300" dirty="0">
                <a:solidFill>
                  <a:schemeClr val="bg2">
                    <a:lumMod val="25000"/>
                  </a:schemeClr>
                </a:solidFill>
                <a:effectLst>
                  <a:outerShdw blurRad="76200" dist="88900" dir="2700000" algn="tl" rotWithShape="0">
                    <a:schemeClr val="accent2">
                      <a:alpha val="35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OPPOSans L" panose="00020600040101010101" pitchFamily="18" charset="-122"/>
                <a:sym typeface="优设标题黑" panose="00000500000000000000" pitchFamily="2" charset="-122"/>
              </a:rPr>
              <a:t>终期报告</a:t>
            </a:r>
          </a:p>
        </p:txBody>
      </p:sp>
      <p:sp>
        <p:nvSpPr>
          <p:cNvPr id="16" name="矩形: 圆角 23"/>
          <p:cNvSpPr/>
          <p:nvPr/>
        </p:nvSpPr>
        <p:spPr>
          <a:xfrm rot="10800000" flipV="1">
            <a:off x="5917808" y="4989072"/>
            <a:ext cx="4826237" cy="4050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04423" y="5022312"/>
            <a:ext cx="4387679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ource Han Sans SC" panose="020B0500000000000000" pitchFamily="34" charset="-128"/>
                <a:ea typeface="宋体" panose="02010600030101010101" pitchFamily="2" charset="-122"/>
                <a:cs typeface="+mn-ea"/>
                <a:sym typeface="OPPOSans R" panose="00020600040101010101" pitchFamily="18" charset="-122"/>
              </a:rPr>
              <a:t>汇报人：黄顺晖  刘志坚 王欣辰</a:t>
            </a:r>
            <a:endParaRPr lang="en-US" altLang="zh-CN" sz="1600" dirty="0">
              <a:solidFill>
                <a:schemeClr val="bg1"/>
              </a:solidFill>
              <a:latin typeface="Source Han Sans SC" panose="020B0500000000000000" pitchFamily="34" charset="-128"/>
              <a:ea typeface="宋体" panose="02010600030101010101" pitchFamily="2" charset="-122"/>
              <a:cs typeface="+mn-ea"/>
              <a:sym typeface="OPPOSans R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0"/>
          <p:cNvGrpSpPr/>
          <p:nvPr/>
        </p:nvGrpSpPr>
        <p:grpSpPr>
          <a:xfrm rot="16200000" flipV="1">
            <a:off x="438318" y="4509451"/>
            <a:ext cx="719028" cy="715241"/>
            <a:chOff x="8532745" y="456688"/>
            <a:chExt cx="1931367" cy="1960684"/>
          </a:xfrm>
        </p:grpSpPr>
        <p:sp>
          <p:nvSpPr>
            <p:cNvPr id="4" name="Right Triangle 21"/>
            <p:cNvSpPr/>
            <p:nvPr>
              <p:custDataLst>
                <p:tags r:id="rId1"/>
              </p:custDataLst>
            </p:nvPr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ight Triangle 22"/>
            <p:cNvSpPr/>
            <p:nvPr>
              <p:custDataLst>
                <p:tags r:id="rId2"/>
              </p:custDataLst>
            </p:nvPr>
          </p:nvSpPr>
          <p:spPr>
            <a:xfrm>
              <a:off x="8902012" y="456688"/>
              <a:ext cx="1562100" cy="1562099"/>
            </a:xfrm>
            <a:prstGeom prst="rtTriangle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71993" y="-1568546"/>
            <a:ext cx="15983812" cy="14046898"/>
            <a:chOff x="371993" y="-1568546"/>
            <a:chExt cx="15983812" cy="14046898"/>
          </a:xfrm>
        </p:grpSpPr>
        <p:sp>
          <p:nvSpPr>
            <p:cNvPr id="18" name="流程图: 接点 12"/>
            <p:cNvSpPr/>
            <p:nvPr/>
          </p:nvSpPr>
          <p:spPr>
            <a:xfrm>
              <a:off x="8523307" y="4645854"/>
              <a:ext cx="7832498" cy="7832498"/>
            </a:xfrm>
            <a:prstGeom prst="flowChartConnector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接点 4"/>
            <p:cNvSpPr/>
            <p:nvPr/>
          </p:nvSpPr>
          <p:spPr>
            <a:xfrm>
              <a:off x="10719386" y="-1568546"/>
              <a:ext cx="2621280" cy="262128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接点 5"/>
            <p:cNvSpPr/>
            <p:nvPr/>
          </p:nvSpPr>
          <p:spPr>
            <a:xfrm>
              <a:off x="371993" y="6029598"/>
              <a:ext cx="489292" cy="489292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接点 7"/>
            <p:cNvSpPr/>
            <p:nvPr/>
          </p:nvSpPr>
          <p:spPr>
            <a:xfrm>
              <a:off x="371993" y="339110"/>
              <a:ext cx="349269" cy="349269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09201" y="287761"/>
              <a:ext cx="2341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uSheBiaoTiHei" pitchFamily="2" charset="-122"/>
                  <a:ea typeface="YouSheBiaoTiHei" pitchFamily="2" charset="-122"/>
                </a:rPr>
                <a:t>闪光点</a:t>
              </a:r>
            </a:p>
          </p:txBody>
        </p:sp>
      </p:grpSp>
      <p:grpSp>
        <p:nvGrpSpPr>
          <p:cNvPr id="8" name="Group 20"/>
          <p:cNvGrpSpPr/>
          <p:nvPr/>
        </p:nvGrpSpPr>
        <p:grpSpPr>
          <a:xfrm rot="5400000" flipV="1">
            <a:off x="9948713" y="1129981"/>
            <a:ext cx="719028" cy="715241"/>
            <a:chOff x="8532745" y="456688"/>
            <a:chExt cx="1931367" cy="1960684"/>
          </a:xfrm>
        </p:grpSpPr>
        <p:sp>
          <p:nvSpPr>
            <p:cNvPr id="9" name="Right Triangle 21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ight Triangle 22"/>
            <p:cNvSpPr/>
            <p:nvPr/>
          </p:nvSpPr>
          <p:spPr>
            <a:xfrm>
              <a:off x="8902012" y="456688"/>
              <a:ext cx="1562100" cy="1562099"/>
            </a:xfrm>
            <a:prstGeom prst="rtTriangl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Rectangle: Rounded Corners 22"/>
          <p:cNvSpPr/>
          <p:nvPr/>
        </p:nvSpPr>
        <p:spPr>
          <a:xfrm>
            <a:off x="4753030" y="5810826"/>
            <a:ext cx="1611219" cy="437543"/>
          </a:xfrm>
          <a:prstGeom prst="roundRect">
            <a:avLst>
              <a:gd name="adj" fmla="val 202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Use a scope</a:t>
            </a:r>
            <a:endParaRPr lang="en-US" sz="1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482990" y="216435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开镜效果</a:t>
            </a:r>
          </a:p>
        </p:txBody>
      </p:sp>
      <p:sp>
        <p:nvSpPr>
          <p:cNvPr id="15" name="Google Shape;86;p19"/>
          <p:cNvSpPr txBox="1"/>
          <p:nvPr/>
        </p:nvSpPr>
        <p:spPr>
          <a:xfrm>
            <a:off x="6482990" y="1730081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6482990" y="3087428"/>
            <a:ext cx="3467616" cy="840342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通过运转相机的位置，同时通过自己绘制实现了瞄准状态，具体表现为，打开瞄准镜会，视野将会拉近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1433830"/>
            <a:ext cx="5137150" cy="3409315"/>
          </a:xfrm>
          <a:prstGeom prst="round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l="614"/>
          <a:stretch>
            <a:fillRect/>
          </a:stretch>
        </p:blipFill>
        <p:spPr>
          <a:xfrm>
            <a:off x="721360" y="1433830"/>
            <a:ext cx="5137150" cy="3409950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467995" y="1525905"/>
            <a:ext cx="3724275" cy="3917950"/>
          </a:xfrm>
          <a:custGeom>
            <a:avLst/>
            <a:gdLst>
              <a:gd name="connsiteX0" fmla="*/ 130631 w 2510971"/>
              <a:gd name="connsiteY0" fmla="*/ 0 h 3410858"/>
              <a:gd name="connsiteX1" fmla="*/ 2380340 w 2510971"/>
              <a:gd name="connsiteY1" fmla="*/ 0 h 3410858"/>
              <a:gd name="connsiteX2" fmla="*/ 2510971 w 2510971"/>
              <a:gd name="connsiteY2" fmla="*/ 130631 h 3410858"/>
              <a:gd name="connsiteX3" fmla="*/ 2510971 w 2510971"/>
              <a:gd name="connsiteY3" fmla="*/ 406400 h 3410858"/>
              <a:gd name="connsiteX4" fmla="*/ 2510971 w 2510971"/>
              <a:gd name="connsiteY4" fmla="*/ 653141 h 3410858"/>
              <a:gd name="connsiteX5" fmla="*/ 2510971 w 2510971"/>
              <a:gd name="connsiteY5" fmla="*/ 2757717 h 3410858"/>
              <a:gd name="connsiteX6" fmla="*/ 2510971 w 2510971"/>
              <a:gd name="connsiteY6" fmla="*/ 2960914 h 3410858"/>
              <a:gd name="connsiteX7" fmla="*/ 2510971 w 2510971"/>
              <a:gd name="connsiteY7" fmla="*/ 3280227 h 3410858"/>
              <a:gd name="connsiteX8" fmla="*/ 2380340 w 2510971"/>
              <a:gd name="connsiteY8" fmla="*/ 3410858 h 3410858"/>
              <a:gd name="connsiteX9" fmla="*/ 130631 w 2510971"/>
              <a:gd name="connsiteY9" fmla="*/ 3410858 h 3410858"/>
              <a:gd name="connsiteX10" fmla="*/ 0 w 2510971"/>
              <a:gd name="connsiteY10" fmla="*/ 3280227 h 3410858"/>
              <a:gd name="connsiteX11" fmla="*/ 0 w 2510971"/>
              <a:gd name="connsiteY11" fmla="*/ 2960914 h 3410858"/>
              <a:gd name="connsiteX12" fmla="*/ 0 w 2510971"/>
              <a:gd name="connsiteY12" fmla="*/ 2757717 h 3410858"/>
              <a:gd name="connsiteX13" fmla="*/ 0 w 2510971"/>
              <a:gd name="connsiteY13" fmla="*/ 653141 h 3410858"/>
              <a:gd name="connsiteX14" fmla="*/ 0 w 2510971"/>
              <a:gd name="connsiteY14" fmla="*/ 406400 h 3410858"/>
              <a:gd name="connsiteX15" fmla="*/ 0 w 2510971"/>
              <a:gd name="connsiteY15" fmla="*/ 130631 h 3410858"/>
              <a:gd name="connsiteX16" fmla="*/ 130631 w 2510971"/>
              <a:gd name="connsiteY16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0971" h="3410858">
                <a:moveTo>
                  <a:pt x="130631" y="0"/>
                </a:moveTo>
                <a:lnTo>
                  <a:pt x="2380340" y="0"/>
                </a:lnTo>
                <a:cubicBezTo>
                  <a:pt x="2452486" y="0"/>
                  <a:pt x="2510971" y="58485"/>
                  <a:pt x="2510971" y="130631"/>
                </a:cubicBezTo>
                <a:lnTo>
                  <a:pt x="2510971" y="406400"/>
                </a:lnTo>
                <a:lnTo>
                  <a:pt x="2510971" y="653141"/>
                </a:lnTo>
                <a:lnTo>
                  <a:pt x="2510971" y="2757717"/>
                </a:lnTo>
                <a:lnTo>
                  <a:pt x="2510971" y="2960914"/>
                </a:lnTo>
                <a:lnTo>
                  <a:pt x="2510971" y="3280227"/>
                </a:lnTo>
                <a:cubicBezTo>
                  <a:pt x="2510971" y="3352373"/>
                  <a:pt x="2452486" y="3410858"/>
                  <a:pt x="2380340" y="3410858"/>
                </a:cubicBezTo>
                <a:lnTo>
                  <a:pt x="130631" y="3410858"/>
                </a:lnTo>
                <a:cubicBezTo>
                  <a:pt x="58485" y="3410858"/>
                  <a:pt x="0" y="3352373"/>
                  <a:pt x="0" y="3280227"/>
                </a:cubicBezTo>
                <a:lnTo>
                  <a:pt x="0" y="2960914"/>
                </a:lnTo>
                <a:lnTo>
                  <a:pt x="0" y="2757717"/>
                </a:lnTo>
                <a:lnTo>
                  <a:pt x="0" y="653141"/>
                </a:lnTo>
                <a:lnTo>
                  <a:pt x="0" y="406400"/>
                </a:lnTo>
                <a:lnTo>
                  <a:pt x="0" y="130631"/>
                </a:lnTo>
                <a:cubicBezTo>
                  <a:pt x="0" y="58485"/>
                  <a:pt x="58485" y="0"/>
                  <a:pt x="130631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609082" y="1828672"/>
            <a:ext cx="1505645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阴</a:t>
            </a:r>
            <a:r>
              <a:rPr lang="en-US" altLang="zh-CN" sz="1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影</a:t>
            </a:r>
          </a:p>
        </p:txBody>
      </p:sp>
      <p:sp>
        <p:nvSpPr>
          <p:cNvPr id="14" name="Freeform 13"/>
          <p:cNvSpPr/>
          <p:nvPr/>
        </p:nvSpPr>
        <p:spPr>
          <a:xfrm>
            <a:off x="4462145" y="1525905"/>
            <a:ext cx="3714750" cy="3917950"/>
          </a:xfrm>
          <a:custGeom>
            <a:avLst/>
            <a:gdLst>
              <a:gd name="connsiteX0" fmla="*/ 130631 w 2510971"/>
              <a:gd name="connsiteY0" fmla="*/ 0 h 3410858"/>
              <a:gd name="connsiteX1" fmla="*/ 2380340 w 2510971"/>
              <a:gd name="connsiteY1" fmla="*/ 0 h 3410858"/>
              <a:gd name="connsiteX2" fmla="*/ 2510971 w 2510971"/>
              <a:gd name="connsiteY2" fmla="*/ 130631 h 3410858"/>
              <a:gd name="connsiteX3" fmla="*/ 2510971 w 2510971"/>
              <a:gd name="connsiteY3" fmla="*/ 406400 h 3410858"/>
              <a:gd name="connsiteX4" fmla="*/ 2510971 w 2510971"/>
              <a:gd name="connsiteY4" fmla="*/ 653141 h 3410858"/>
              <a:gd name="connsiteX5" fmla="*/ 2510971 w 2510971"/>
              <a:gd name="connsiteY5" fmla="*/ 2757717 h 3410858"/>
              <a:gd name="connsiteX6" fmla="*/ 2510971 w 2510971"/>
              <a:gd name="connsiteY6" fmla="*/ 2960914 h 3410858"/>
              <a:gd name="connsiteX7" fmla="*/ 2510971 w 2510971"/>
              <a:gd name="connsiteY7" fmla="*/ 3280227 h 3410858"/>
              <a:gd name="connsiteX8" fmla="*/ 2380340 w 2510971"/>
              <a:gd name="connsiteY8" fmla="*/ 3410858 h 3410858"/>
              <a:gd name="connsiteX9" fmla="*/ 130631 w 2510971"/>
              <a:gd name="connsiteY9" fmla="*/ 3410858 h 3410858"/>
              <a:gd name="connsiteX10" fmla="*/ 0 w 2510971"/>
              <a:gd name="connsiteY10" fmla="*/ 3280227 h 3410858"/>
              <a:gd name="connsiteX11" fmla="*/ 0 w 2510971"/>
              <a:gd name="connsiteY11" fmla="*/ 2960914 h 3410858"/>
              <a:gd name="connsiteX12" fmla="*/ 0 w 2510971"/>
              <a:gd name="connsiteY12" fmla="*/ 2757717 h 3410858"/>
              <a:gd name="connsiteX13" fmla="*/ 0 w 2510971"/>
              <a:gd name="connsiteY13" fmla="*/ 653141 h 3410858"/>
              <a:gd name="connsiteX14" fmla="*/ 0 w 2510971"/>
              <a:gd name="connsiteY14" fmla="*/ 406400 h 3410858"/>
              <a:gd name="connsiteX15" fmla="*/ 0 w 2510971"/>
              <a:gd name="connsiteY15" fmla="*/ 130631 h 3410858"/>
              <a:gd name="connsiteX16" fmla="*/ 130631 w 2510971"/>
              <a:gd name="connsiteY16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10971" h="3410858">
                <a:moveTo>
                  <a:pt x="130631" y="0"/>
                </a:moveTo>
                <a:lnTo>
                  <a:pt x="2380340" y="0"/>
                </a:lnTo>
                <a:cubicBezTo>
                  <a:pt x="2452486" y="0"/>
                  <a:pt x="2510971" y="58485"/>
                  <a:pt x="2510971" y="130631"/>
                </a:cubicBezTo>
                <a:lnTo>
                  <a:pt x="2510971" y="406400"/>
                </a:lnTo>
                <a:lnTo>
                  <a:pt x="2510971" y="653141"/>
                </a:lnTo>
                <a:lnTo>
                  <a:pt x="2510971" y="2757717"/>
                </a:lnTo>
                <a:lnTo>
                  <a:pt x="2510971" y="2960914"/>
                </a:lnTo>
                <a:lnTo>
                  <a:pt x="2510971" y="3280227"/>
                </a:lnTo>
                <a:cubicBezTo>
                  <a:pt x="2510971" y="3352373"/>
                  <a:pt x="2452486" y="3410858"/>
                  <a:pt x="2380340" y="3410858"/>
                </a:cubicBezTo>
                <a:lnTo>
                  <a:pt x="130631" y="3410858"/>
                </a:lnTo>
                <a:cubicBezTo>
                  <a:pt x="58485" y="3410858"/>
                  <a:pt x="0" y="3352373"/>
                  <a:pt x="0" y="3280227"/>
                </a:cubicBezTo>
                <a:lnTo>
                  <a:pt x="0" y="2960914"/>
                </a:lnTo>
                <a:lnTo>
                  <a:pt x="0" y="2757717"/>
                </a:lnTo>
                <a:lnTo>
                  <a:pt x="0" y="653141"/>
                </a:lnTo>
                <a:lnTo>
                  <a:pt x="0" y="406400"/>
                </a:lnTo>
                <a:lnTo>
                  <a:pt x="0" y="130631"/>
                </a:lnTo>
                <a:cubicBezTo>
                  <a:pt x="0" y="58485"/>
                  <a:pt x="58485" y="0"/>
                  <a:pt x="130631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566872" y="1828672"/>
            <a:ext cx="1505645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光</a:t>
            </a:r>
            <a:r>
              <a:rPr lang="en-US" altLang="zh-CN" sz="1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zh-CN" altLang="en-US" sz="1600" b="1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线</a:t>
            </a:r>
          </a:p>
        </p:txBody>
      </p:sp>
      <p:sp>
        <p:nvSpPr>
          <p:cNvPr id="26" name="TextBox 7"/>
          <p:cNvSpPr txBox="1"/>
          <p:nvPr/>
        </p:nvSpPr>
        <p:spPr>
          <a:xfrm>
            <a:off x="8609528" y="217602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光影特效</a:t>
            </a:r>
          </a:p>
        </p:txBody>
      </p:sp>
      <p:sp>
        <p:nvSpPr>
          <p:cNvPr id="27" name="Google Shape;86;p19"/>
          <p:cNvSpPr txBox="1"/>
          <p:nvPr/>
        </p:nvSpPr>
        <p:spPr>
          <a:xfrm>
            <a:off x="8609527" y="1528624"/>
            <a:ext cx="3841259" cy="44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71993" y="-1568546"/>
            <a:ext cx="15983812" cy="14046898"/>
            <a:chOff x="371993" y="-1568546"/>
            <a:chExt cx="15983812" cy="14046898"/>
          </a:xfrm>
        </p:grpSpPr>
        <p:sp>
          <p:nvSpPr>
            <p:cNvPr id="30" name="流程图: 接点 12"/>
            <p:cNvSpPr/>
            <p:nvPr/>
          </p:nvSpPr>
          <p:spPr>
            <a:xfrm>
              <a:off x="8523307" y="4645854"/>
              <a:ext cx="7832498" cy="7832498"/>
            </a:xfrm>
            <a:prstGeom prst="flowChartConnector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流程图: 接点 4"/>
            <p:cNvSpPr/>
            <p:nvPr/>
          </p:nvSpPr>
          <p:spPr>
            <a:xfrm>
              <a:off x="10719386" y="-1568546"/>
              <a:ext cx="2621280" cy="262128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流程图: 接点 5"/>
            <p:cNvSpPr/>
            <p:nvPr/>
          </p:nvSpPr>
          <p:spPr>
            <a:xfrm>
              <a:off x="371993" y="6029598"/>
              <a:ext cx="489292" cy="489292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流程图: 接点 7"/>
            <p:cNvSpPr/>
            <p:nvPr/>
          </p:nvSpPr>
          <p:spPr>
            <a:xfrm>
              <a:off x="371993" y="339110"/>
              <a:ext cx="349269" cy="349269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9201" y="287761"/>
              <a:ext cx="2341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uSheBiaoTiHei" pitchFamily="2" charset="-122"/>
                  <a:ea typeface="YouSheBiaoTiHei" pitchFamily="2" charset="-122"/>
                </a:rPr>
                <a:t>闪光点</a:t>
              </a:r>
            </a:p>
          </p:txBody>
        </p:sp>
      </p:grpSp>
      <p:sp>
        <p:nvSpPr>
          <p:cNvPr id="28" name="TextBox 24"/>
          <p:cNvSpPr txBox="1"/>
          <p:nvPr/>
        </p:nvSpPr>
        <p:spPr>
          <a:xfrm>
            <a:off x="8609527" y="3058475"/>
            <a:ext cx="3473333" cy="238538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1.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阴影：利用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GLSL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帧缓冲中的深度缓存信息，构建场景阴影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  1.1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利用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PCF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方法缓和阴影锯齿感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  1.2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对深度施加偏移极大改进阴影失真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defTabSz="1217930">
              <a:lnSpc>
                <a:spcPts val="2000"/>
              </a:lnSpc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2.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光线：采用基本的冯氏光照模型，计算游戏场景中的环境光、漫反射以及镜面光，模拟出较自然的游戏场景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8660" y="2414905"/>
            <a:ext cx="3238500" cy="2757170"/>
          </a:xfrm>
          <a:prstGeom prst="round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930" y="2479675"/>
            <a:ext cx="3335020" cy="2627630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71993" y="-1568546"/>
            <a:ext cx="15983812" cy="14046898"/>
            <a:chOff x="371993" y="-1568546"/>
            <a:chExt cx="15983812" cy="14046898"/>
          </a:xfrm>
        </p:grpSpPr>
        <p:sp>
          <p:nvSpPr>
            <p:cNvPr id="27" name="流程图: 接点 12"/>
            <p:cNvSpPr/>
            <p:nvPr/>
          </p:nvSpPr>
          <p:spPr>
            <a:xfrm>
              <a:off x="8523307" y="4645854"/>
              <a:ext cx="7832498" cy="7832498"/>
            </a:xfrm>
            <a:prstGeom prst="flowChartConnector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接点 4"/>
            <p:cNvSpPr/>
            <p:nvPr/>
          </p:nvSpPr>
          <p:spPr>
            <a:xfrm>
              <a:off x="10719386" y="-1568546"/>
              <a:ext cx="2621280" cy="262128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接点 5"/>
            <p:cNvSpPr/>
            <p:nvPr/>
          </p:nvSpPr>
          <p:spPr>
            <a:xfrm>
              <a:off x="371993" y="6029598"/>
              <a:ext cx="489292" cy="489292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接点 7"/>
            <p:cNvSpPr/>
            <p:nvPr/>
          </p:nvSpPr>
          <p:spPr>
            <a:xfrm>
              <a:off x="371993" y="339110"/>
              <a:ext cx="349269" cy="349269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09201" y="287761"/>
              <a:ext cx="2341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uSheBiaoTiHei" pitchFamily="2" charset="-122"/>
                  <a:ea typeface="YouSheBiaoTiHei" pitchFamily="2" charset="-122"/>
                </a:rPr>
                <a:t>加分点</a:t>
              </a:r>
            </a:p>
          </p:txBody>
        </p:sp>
      </p:grpSp>
      <p:cxnSp>
        <p:nvCxnSpPr>
          <p:cNvPr id="3" name="Straight Connector 13"/>
          <p:cNvCxnSpPr/>
          <p:nvPr/>
        </p:nvCxnSpPr>
        <p:spPr>
          <a:xfrm flipH="1">
            <a:off x="1138988" y="965298"/>
            <a:ext cx="6350" cy="521335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4"/>
          <p:cNvCxnSpPr/>
          <p:nvPr/>
        </p:nvCxnSpPr>
        <p:spPr>
          <a:xfrm>
            <a:off x="5932126" y="924658"/>
            <a:ext cx="0" cy="52539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0"/>
          <p:cNvGrpSpPr/>
          <p:nvPr/>
        </p:nvGrpSpPr>
        <p:grpSpPr>
          <a:xfrm>
            <a:off x="1139190" y="965200"/>
            <a:ext cx="4793615" cy="5198745"/>
            <a:chOff x="1735887" y="1767303"/>
            <a:chExt cx="3818023" cy="3890211"/>
          </a:xfrm>
        </p:grpSpPr>
        <p:cxnSp>
          <p:nvCxnSpPr>
            <p:cNvPr id="6" name="Straight Connector 11"/>
            <p:cNvCxnSpPr/>
            <p:nvPr/>
          </p:nvCxnSpPr>
          <p:spPr>
            <a:xfrm flipH="1">
              <a:off x="1735889" y="1767303"/>
              <a:ext cx="381802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"/>
            <p:cNvCxnSpPr/>
            <p:nvPr/>
          </p:nvCxnSpPr>
          <p:spPr>
            <a:xfrm flipH="1">
              <a:off x="1735887" y="5657514"/>
              <a:ext cx="381802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7"/>
          <p:cNvSpPr txBox="1"/>
          <p:nvPr/>
        </p:nvSpPr>
        <p:spPr>
          <a:xfrm>
            <a:off x="6701576" y="144722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实时碰撞检测</a:t>
            </a:r>
          </a:p>
        </p:txBody>
      </p:sp>
      <p:sp>
        <p:nvSpPr>
          <p:cNvPr id="18" name="TextBox 24"/>
          <p:cNvSpPr txBox="1"/>
          <p:nvPr/>
        </p:nvSpPr>
        <p:spPr>
          <a:xfrm>
            <a:off x="6701576" y="2172036"/>
            <a:ext cx="4313296" cy="84643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生成大盒子的同时模型不同部分生成小盒子，先检测大盒子，碰撞后，检测小盒子之间的碰撞，这样实现了较为精细的碰撞检测。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6701576" y="3597321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01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6701576" y="4907372"/>
            <a:ext cx="7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02</a:t>
            </a:r>
          </a:p>
        </p:txBody>
      </p:sp>
      <p:sp>
        <p:nvSpPr>
          <p:cNvPr id="21" name="矩形 20"/>
          <p:cNvSpPr/>
          <p:nvPr/>
        </p:nvSpPr>
        <p:spPr>
          <a:xfrm>
            <a:off x="7491830" y="3893142"/>
            <a:ext cx="3577055" cy="84099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通过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PCA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分析主成分，计算特征向量后计算盒子的范围，计算初始的八个顶点，后续通过变换矩阵重复使用。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491830" y="354292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自动生成</a:t>
            </a:r>
            <a:r>
              <a:rPr lang="en-US" altLang="zh-CN" sz="18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OBB</a:t>
            </a:r>
            <a:r>
              <a:rPr lang="zh-CN" altLang="en-US" sz="18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盒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91830" y="5196325"/>
            <a:ext cx="3577055" cy="84099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对于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OBB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盒检测采用分离轴方法，三维投影到二维状态，二维再投影降至一维区间的比较，简单但是有效</a:t>
            </a:r>
          </a:p>
        </p:txBody>
      </p:sp>
      <p:sp>
        <p:nvSpPr>
          <p:cNvPr id="24" name="矩形 23"/>
          <p:cNvSpPr/>
          <p:nvPr/>
        </p:nvSpPr>
        <p:spPr>
          <a:xfrm>
            <a:off x="7491830" y="4846110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分离轴检测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3638" t="23820" r="3866"/>
          <a:stretch>
            <a:fillRect/>
          </a:stretch>
        </p:blipFill>
        <p:spPr>
          <a:xfrm>
            <a:off x="1478280" y="1169035"/>
            <a:ext cx="4132580" cy="2340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3713480"/>
            <a:ext cx="4166870" cy="2264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86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86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52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52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接点 3"/>
          <p:cNvSpPr/>
          <p:nvPr/>
        </p:nvSpPr>
        <p:spPr>
          <a:xfrm>
            <a:off x="-3316755" y="-4576421"/>
            <a:ext cx="7054950" cy="705495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接点 4"/>
          <p:cNvSpPr/>
          <p:nvPr/>
        </p:nvSpPr>
        <p:spPr>
          <a:xfrm>
            <a:off x="10210800" y="-853440"/>
            <a:ext cx="2621280" cy="262128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接点 5"/>
          <p:cNvSpPr/>
          <p:nvPr/>
        </p:nvSpPr>
        <p:spPr>
          <a:xfrm>
            <a:off x="10761880" y="5695949"/>
            <a:ext cx="681991" cy="681991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12"/>
          <p:cNvSpPr/>
          <p:nvPr/>
        </p:nvSpPr>
        <p:spPr>
          <a:xfrm>
            <a:off x="-2293189" y="4989072"/>
            <a:ext cx="7832498" cy="7832498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接点 6"/>
          <p:cNvSpPr/>
          <p:nvPr/>
        </p:nvSpPr>
        <p:spPr>
          <a:xfrm>
            <a:off x="10989311" y="2478529"/>
            <a:ext cx="382170" cy="38217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7"/>
          <p:cNvSpPr/>
          <p:nvPr/>
        </p:nvSpPr>
        <p:spPr>
          <a:xfrm>
            <a:off x="1042570" y="4698827"/>
            <a:ext cx="580490" cy="58049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8"/>
          <p:cNvSpPr/>
          <p:nvPr/>
        </p:nvSpPr>
        <p:spPr>
          <a:xfrm>
            <a:off x="1172310" y="1223236"/>
            <a:ext cx="450750" cy="45075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89658" y="2176674"/>
            <a:ext cx="6659142" cy="156966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9600" spc="-300" dirty="0">
                <a:solidFill>
                  <a:schemeClr val="bg2">
                    <a:lumMod val="25000"/>
                  </a:schemeClr>
                </a:solidFill>
                <a:effectLst>
                  <a:outerShdw blurRad="76200" dist="88900" dir="2700000" algn="tl" rotWithShape="0">
                    <a:schemeClr val="accent2">
                      <a:alpha val="35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OPPOSans L" panose="00020600040101010101" pitchFamily="18" charset="-122"/>
                <a:sym typeface="优设标题黑" panose="00000500000000000000" pitchFamily="2" charset="-122"/>
              </a:rPr>
              <a:t>谢谢观看</a:t>
            </a:r>
          </a:p>
        </p:txBody>
      </p:sp>
      <p:sp>
        <p:nvSpPr>
          <p:cNvPr id="9" name="矩形: 圆角 23">
            <a:extLst>
              <a:ext uri="{FF2B5EF4-FFF2-40B4-BE49-F238E27FC236}">
                <a16:creationId xmlns:a16="http://schemas.microsoft.com/office/drawing/2014/main" id="{0AA99EEE-E4B4-E86A-2245-98C904D6403C}"/>
              </a:ext>
            </a:extLst>
          </p:cNvPr>
          <p:cNvSpPr/>
          <p:nvPr/>
        </p:nvSpPr>
        <p:spPr>
          <a:xfrm rot="10800000" flipV="1">
            <a:off x="5917808" y="4989072"/>
            <a:ext cx="4826237" cy="4050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0AEB25-DCC0-8F73-36F6-2336613F8705}"/>
              </a:ext>
            </a:extLst>
          </p:cNvPr>
          <p:cNvSpPr txBox="1"/>
          <p:nvPr/>
        </p:nvSpPr>
        <p:spPr>
          <a:xfrm>
            <a:off x="6804423" y="5022312"/>
            <a:ext cx="4387679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ource Han Sans SC" panose="020B0500000000000000" pitchFamily="34" charset="-128"/>
                <a:ea typeface="宋体" panose="02010600030101010101" pitchFamily="2" charset="-122"/>
                <a:cs typeface="+mn-ea"/>
                <a:sym typeface="OPPOSans R" panose="00020600040101010101" pitchFamily="18" charset="-122"/>
              </a:rPr>
              <a:t>汇报人：黄顺晖  刘志坚 王欣辰</a:t>
            </a:r>
            <a:endParaRPr lang="en-US" altLang="zh-CN" sz="1600" dirty="0">
              <a:solidFill>
                <a:schemeClr val="bg1"/>
              </a:solidFill>
              <a:latin typeface="Source Han Sans SC" panose="020B0500000000000000" pitchFamily="34" charset="-128"/>
              <a:ea typeface="宋体" panose="02010600030101010101" pitchFamily="2" charset="-122"/>
              <a:cs typeface="+mn-ea"/>
              <a:sym typeface="OPPOSans R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接点 12"/>
          <p:cNvSpPr/>
          <p:nvPr/>
        </p:nvSpPr>
        <p:spPr>
          <a:xfrm>
            <a:off x="8057196" y="4309773"/>
            <a:ext cx="7832498" cy="7832498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接点 4"/>
          <p:cNvSpPr/>
          <p:nvPr/>
        </p:nvSpPr>
        <p:spPr>
          <a:xfrm>
            <a:off x="10566986" y="-1310640"/>
            <a:ext cx="2621280" cy="262128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接点 5"/>
          <p:cNvSpPr/>
          <p:nvPr/>
        </p:nvSpPr>
        <p:spPr>
          <a:xfrm>
            <a:off x="640299" y="5841553"/>
            <a:ext cx="502702" cy="502702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接点 12"/>
          <p:cNvSpPr/>
          <p:nvPr/>
        </p:nvSpPr>
        <p:spPr>
          <a:xfrm>
            <a:off x="-1950289" y="-5583678"/>
            <a:ext cx="7832498" cy="7832498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6"/>
          <p:cNvSpPr/>
          <p:nvPr/>
        </p:nvSpPr>
        <p:spPr>
          <a:xfrm>
            <a:off x="10566986" y="573529"/>
            <a:ext cx="382170" cy="38217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64988" y="1217566"/>
            <a:ext cx="177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游戏介绍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11817" y="1217566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01</a:t>
            </a:r>
            <a:endParaRPr lang="zh-CN" altLang="en-US" sz="2800" dirty="0">
              <a:solidFill>
                <a:schemeClr val="accent2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5763" y="1248344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/</a:t>
            </a:r>
            <a:endParaRPr lang="zh-CN" altLang="en-US" sz="2400" spc="300" dirty="0">
              <a:solidFill>
                <a:schemeClr val="accent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63761" y="5117213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闪光点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11817" y="5117213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04</a:t>
            </a:r>
            <a:endParaRPr lang="zh-CN" altLang="en-US" sz="2800" dirty="0">
              <a:solidFill>
                <a:schemeClr val="accent2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95763" y="5147991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/</a:t>
            </a:r>
            <a:endParaRPr lang="zh-CN" altLang="en-US" sz="2400" spc="300" dirty="0">
              <a:solidFill>
                <a:schemeClr val="accent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64986" y="2517448"/>
            <a:ext cx="177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代码构架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11817" y="2517448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02</a:t>
            </a:r>
            <a:endParaRPr lang="zh-CN" altLang="en-US" sz="2800" dirty="0">
              <a:solidFill>
                <a:schemeClr val="accent2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5763" y="2548226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/</a:t>
            </a:r>
            <a:endParaRPr lang="zh-CN" altLang="en-US" sz="2400" spc="300" dirty="0">
              <a:solidFill>
                <a:schemeClr val="accent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64989" y="3817330"/>
            <a:ext cx="177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基本得分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11816" y="3817330"/>
            <a:ext cx="58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lang="zh-CN" altLang="en-US" sz="2800" dirty="0">
              <a:solidFill>
                <a:schemeClr val="accent2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95763" y="3848108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/</a:t>
            </a:r>
            <a:endParaRPr lang="zh-CN" altLang="en-US" sz="2400" spc="300" dirty="0">
              <a:solidFill>
                <a:schemeClr val="accent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27575" y="2705725"/>
            <a:ext cx="2569936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8800" spc="-300" dirty="0">
                <a:solidFill>
                  <a:schemeClr val="bg2">
                    <a:lumMod val="25000"/>
                  </a:schemeClr>
                </a:solidFill>
                <a:effectLst>
                  <a:outerShdw blurRad="76200" dist="88900" dir="2700000" algn="tl" rotWithShape="0">
                    <a:schemeClr val="accent2">
                      <a:alpha val="35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OPPOSans L" panose="00020600040101010101" pitchFamily="18" charset="-122"/>
                <a:sym typeface="优设标题黑" panose="00000500000000000000" pitchFamily="2" charset="-122"/>
              </a:rPr>
              <a:t>目录</a:t>
            </a:r>
          </a:p>
        </p:txBody>
      </p:sp>
      <p:sp>
        <p:nvSpPr>
          <p:cNvPr id="20" name="流程图: 接点 5"/>
          <p:cNvSpPr/>
          <p:nvPr/>
        </p:nvSpPr>
        <p:spPr>
          <a:xfrm>
            <a:off x="10758071" y="4997046"/>
            <a:ext cx="743324" cy="743324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rot="10800000" flipH="1">
            <a:off x="556623" y="4353704"/>
            <a:ext cx="2244634" cy="14651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Freeform 5"/>
          <p:cNvSpPr/>
          <p:nvPr/>
        </p:nvSpPr>
        <p:spPr bwMode="auto">
          <a:xfrm flipH="1">
            <a:off x="8264780" y="0"/>
            <a:ext cx="3927220" cy="2563457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8"/>
          <p:cNvSpPr/>
          <p:nvPr/>
        </p:nvSpPr>
        <p:spPr bwMode="auto">
          <a:xfrm flipH="1">
            <a:off x="4849794" y="1455460"/>
            <a:ext cx="1122317" cy="732582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TextBox 7"/>
          <p:cNvSpPr txBox="1"/>
          <p:nvPr/>
        </p:nvSpPr>
        <p:spPr>
          <a:xfrm>
            <a:off x="6374908" y="225394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游戏介绍</a:t>
            </a:r>
          </a:p>
        </p:txBody>
      </p:sp>
      <p:sp>
        <p:nvSpPr>
          <p:cNvPr id="10" name="Google Shape;86;p19"/>
          <p:cNvSpPr txBox="1"/>
          <p:nvPr/>
        </p:nvSpPr>
        <p:spPr>
          <a:xfrm>
            <a:off x="6247138" y="1163763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0" i="0" u="none" strike="noStrike" cap="none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CG Hunter</a:t>
            </a:r>
            <a:endParaRPr sz="4000" b="0" i="0" u="none" strike="noStrike" cap="none" dirty="0">
              <a:solidFill>
                <a:schemeClr val="accent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6378972" y="2838716"/>
            <a:ext cx="4358356" cy="13468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defTabSz="1217930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设计为一款猎人在森林中打猎的游戏，使用基本的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O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pengl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工具，通过导入制作相关的素材，运用图形学的基本原理实现了基本的玩法，场景设计和动作操作。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6035" r="6836"/>
          <a:stretch>
            <a:fillRect/>
          </a:stretch>
        </p:blipFill>
        <p:spPr>
          <a:xfrm>
            <a:off x="858520" y="1653540"/>
            <a:ext cx="4866005" cy="371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71993" y="-1568546"/>
            <a:ext cx="15983812" cy="14046898"/>
            <a:chOff x="371993" y="-1568546"/>
            <a:chExt cx="15983812" cy="14046898"/>
          </a:xfrm>
        </p:grpSpPr>
        <p:sp>
          <p:nvSpPr>
            <p:cNvPr id="40" name="流程图: 接点 12"/>
            <p:cNvSpPr/>
            <p:nvPr/>
          </p:nvSpPr>
          <p:spPr>
            <a:xfrm>
              <a:off x="8523307" y="4645854"/>
              <a:ext cx="7832498" cy="7832498"/>
            </a:xfrm>
            <a:prstGeom prst="flowChartConnector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流程图: 接点 4"/>
            <p:cNvSpPr/>
            <p:nvPr/>
          </p:nvSpPr>
          <p:spPr>
            <a:xfrm>
              <a:off x="10719386" y="-1568546"/>
              <a:ext cx="2621280" cy="262128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流程图: 接点 5"/>
            <p:cNvSpPr/>
            <p:nvPr/>
          </p:nvSpPr>
          <p:spPr>
            <a:xfrm>
              <a:off x="371993" y="6029598"/>
              <a:ext cx="489292" cy="489292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流程图: 接点 7"/>
            <p:cNvSpPr/>
            <p:nvPr/>
          </p:nvSpPr>
          <p:spPr>
            <a:xfrm>
              <a:off x="371993" y="339110"/>
              <a:ext cx="349269" cy="349269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09201" y="287761"/>
              <a:ext cx="2341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uSheBiaoTiHei" pitchFamily="2" charset="-122"/>
                  <a:ea typeface="YouSheBiaoTiHei" pitchFamily="2" charset="-122"/>
                </a:rPr>
                <a:t>代码构架</a:t>
              </a:r>
            </a:p>
          </p:txBody>
        </p:sp>
      </p:grpSp>
      <p:grpSp>
        <p:nvGrpSpPr>
          <p:cNvPr id="2" name="Group 29"/>
          <p:cNvGrpSpPr/>
          <p:nvPr/>
        </p:nvGrpSpPr>
        <p:grpSpPr>
          <a:xfrm>
            <a:off x="1204805" y="1536417"/>
            <a:ext cx="9873673" cy="2265419"/>
            <a:chOff x="1912606" y="3369688"/>
            <a:chExt cx="15797877" cy="3624671"/>
          </a:xfrm>
        </p:grpSpPr>
        <p:sp>
          <p:nvSpPr>
            <p:cNvPr id="3" name="Notched Right Arrow 30"/>
            <p:cNvSpPr/>
            <p:nvPr/>
          </p:nvSpPr>
          <p:spPr>
            <a:xfrm>
              <a:off x="1912606" y="3369688"/>
              <a:ext cx="15797877" cy="3624671"/>
            </a:xfrm>
            <a:prstGeom prst="notchedRightArrow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Oval 31"/>
            <p:cNvSpPr/>
            <p:nvPr/>
          </p:nvSpPr>
          <p:spPr>
            <a:xfrm>
              <a:off x="3040630" y="4278978"/>
              <a:ext cx="1806092" cy="1806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Oval 32"/>
            <p:cNvSpPr/>
            <p:nvPr/>
          </p:nvSpPr>
          <p:spPr>
            <a:xfrm>
              <a:off x="5676770" y="4278978"/>
              <a:ext cx="1806092" cy="18060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Oval 33"/>
            <p:cNvSpPr/>
            <p:nvPr/>
          </p:nvSpPr>
          <p:spPr>
            <a:xfrm>
              <a:off x="8312911" y="4278978"/>
              <a:ext cx="1806092" cy="18060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34"/>
            <p:cNvSpPr/>
            <p:nvPr/>
          </p:nvSpPr>
          <p:spPr>
            <a:xfrm>
              <a:off x="10949052" y="4278978"/>
              <a:ext cx="1806092" cy="18060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35"/>
            <p:cNvSpPr/>
            <p:nvPr/>
          </p:nvSpPr>
          <p:spPr>
            <a:xfrm>
              <a:off x="13585192" y="4278978"/>
              <a:ext cx="1806092" cy="1806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3707844" y="4865766"/>
              <a:ext cx="471665" cy="632517"/>
            </a:xfrm>
            <a:custGeom>
              <a:avLst/>
              <a:gdLst>
                <a:gd name="T0" fmla="*/ 429 w 558"/>
                <a:gd name="T1" fmla="*/ 456 h 744"/>
                <a:gd name="T2" fmla="*/ 382 w 558"/>
                <a:gd name="T3" fmla="*/ 511 h 744"/>
                <a:gd name="T4" fmla="*/ 178 w 558"/>
                <a:gd name="T5" fmla="*/ 511 h 744"/>
                <a:gd name="T6" fmla="*/ 144 w 558"/>
                <a:gd name="T7" fmla="*/ 467 h 744"/>
                <a:gd name="T8" fmla="*/ 47 w 558"/>
                <a:gd name="T9" fmla="*/ 278 h 744"/>
                <a:gd name="T10" fmla="*/ 279 w 558"/>
                <a:gd name="T11" fmla="*/ 46 h 744"/>
                <a:gd name="T12" fmla="*/ 511 w 558"/>
                <a:gd name="T13" fmla="*/ 278 h 744"/>
                <a:gd name="T14" fmla="*/ 429 w 558"/>
                <a:gd name="T15" fmla="*/ 456 h 744"/>
                <a:gd name="T16" fmla="*/ 302 w 558"/>
                <a:gd name="T17" fmla="*/ 93 h 744"/>
                <a:gd name="T18" fmla="*/ 279 w 558"/>
                <a:gd name="T19" fmla="*/ 116 h 744"/>
                <a:gd name="T20" fmla="*/ 302 w 558"/>
                <a:gd name="T21" fmla="*/ 139 h 744"/>
                <a:gd name="T22" fmla="*/ 418 w 558"/>
                <a:gd name="T23" fmla="*/ 257 h 744"/>
                <a:gd name="T24" fmla="*/ 441 w 558"/>
                <a:gd name="T25" fmla="*/ 281 h 744"/>
                <a:gd name="T26" fmla="*/ 465 w 558"/>
                <a:gd name="T27" fmla="*/ 257 h 744"/>
                <a:gd name="T28" fmla="*/ 302 w 558"/>
                <a:gd name="T29" fmla="*/ 93 h 744"/>
                <a:gd name="T30" fmla="*/ 374 w 558"/>
                <a:gd name="T31" fmla="*/ 559 h 744"/>
                <a:gd name="T32" fmla="*/ 374 w 558"/>
                <a:gd name="T33" fmla="*/ 604 h 744"/>
                <a:gd name="T34" fmla="*/ 185 w 558"/>
                <a:gd name="T35" fmla="*/ 604 h 744"/>
                <a:gd name="T36" fmla="*/ 185 w 558"/>
                <a:gd name="T37" fmla="*/ 559 h 744"/>
                <a:gd name="T38" fmla="*/ 185 w 558"/>
                <a:gd name="T39" fmla="*/ 557 h 744"/>
                <a:gd name="T40" fmla="*/ 374 w 558"/>
                <a:gd name="T41" fmla="*/ 557 h 744"/>
                <a:gd name="T42" fmla="*/ 374 w 558"/>
                <a:gd name="T43" fmla="*/ 559 h 744"/>
                <a:gd name="T44" fmla="*/ 279 w 558"/>
                <a:gd name="T45" fmla="*/ 698 h 744"/>
                <a:gd name="T46" fmla="*/ 185 w 558"/>
                <a:gd name="T47" fmla="*/ 650 h 744"/>
                <a:gd name="T48" fmla="*/ 374 w 558"/>
                <a:gd name="T49" fmla="*/ 650 h 744"/>
                <a:gd name="T50" fmla="*/ 279 w 558"/>
                <a:gd name="T51" fmla="*/ 698 h 744"/>
                <a:gd name="T52" fmla="*/ 279 w 558"/>
                <a:gd name="T53" fmla="*/ 0 h 744"/>
                <a:gd name="T54" fmla="*/ 0 w 558"/>
                <a:gd name="T55" fmla="*/ 278 h 744"/>
                <a:gd name="T56" fmla="*/ 117 w 558"/>
                <a:gd name="T57" fmla="*/ 505 h 744"/>
                <a:gd name="T58" fmla="*/ 121 w 558"/>
                <a:gd name="T59" fmla="*/ 508 h 744"/>
                <a:gd name="T60" fmla="*/ 139 w 558"/>
                <a:gd name="T61" fmla="*/ 556 h 744"/>
                <a:gd name="T62" fmla="*/ 139 w 558"/>
                <a:gd name="T63" fmla="*/ 558 h 744"/>
                <a:gd name="T64" fmla="*/ 139 w 558"/>
                <a:gd name="T65" fmla="*/ 650 h 744"/>
                <a:gd name="T66" fmla="*/ 164 w 558"/>
                <a:gd name="T67" fmla="*/ 691 h 744"/>
                <a:gd name="T68" fmla="*/ 258 w 558"/>
                <a:gd name="T69" fmla="*/ 739 h 744"/>
                <a:gd name="T70" fmla="*/ 279 w 558"/>
                <a:gd name="T71" fmla="*/ 744 h 744"/>
                <a:gd name="T72" fmla="*/ 300 w 558"/>
                <a:gd name="T73" fmla="*/ 739 h 744"/>
                <a:gd name="T74" fmla="*/ 395 w 558"/>
                <a:gd name="T75" fmla="*/ 691 h 744"/>
                <a:gd name="T76" fmla="*/ 420 w 558"/>
                <a:gd name="T77" fmla="*/ 650 h 744"/>
                <a:gd name="T78" fmla="*/ 420 w 558"/>
                <a:gd name="T79" fmla="*/ 559 h 744"/>
                <a:gd name="T80" fmla="*/ 448 w 558"/>
                <a:gd name="T81" fmla="*/ 498 h 744"/>
                <a:gd name="T82" fmla="*/ 459 w 558"/>
                <a:gd name="T83" fmla="*/ 491 h 744"/>
                <a:gd name="T84" fmla="*/ 558 w 558"/>
                <a:gd name="T85" fmla="*/ 278 h 744"/>
                <a:gd name="T86" fmla="*/ 279 w 558"/>
                <a:gd name="T8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8" h="744">
                  <a:moveTo>
                    <a:pt x="429" y="456"/>
                  </a:moveTo>
                  <a:cubicBezTo>
                    <a:pt x="429" y="456"/>
                    <a:pt x="398" y="470"/>
                    <a:pt x="382" y="511"/>
                  </a:cubicBezTo>
                  <a:lnTo>
                    <a:pt x="178" y="511"/>
                  </a:lnTo>
                  <a:cubicBezTo>
                    <a:pt x="172" y="495"/>
                    <a:pt x="162" y="478"/>
                    <a:pt x="144" y="467"/>
                  </a:cubicBezTo>
                  <a:cubicBezTo>
                    <a:pt x="85" y="425"/>
                    <a:pt x="47" y="356"/>
                    <a:pt x="47" y="278"/>
                  </a:cubicBezTo>
                  <a:cubicBezTo>
                    <a:pt x="47" y="150"/>
                    <a:pt x="151" y="46"/>
                    <a:pt x="279" y="46"/>
                  </a:cubicBezTo>
                  <a:cubicBezTo>
                    <a:pt x="407" y="46"/>
                    <a:pt x="511" y="150"/>
                    <a:pt x="511" y="278"/>
                  </a:cubicBezTo>
                  <a:cubicBezTo>
                    <a:pt x="511" y="350"/>
                    <a:pt x="479" y="413"/>
                    <a:pt x="429" y="456"/>
                  </a:cubicBezTo>
                  <a:close/>
                  <a:moveTo>
                    <a:pt x="302" y="93"/>
                  </a:moveTo>
                  <a:cubicBezTo>
                    <a:pt x="289" y="93"/>
                    <a:pt x="279" y="103"/>
                    <a:pt x="279" y="116"/>
                  </a:cubicBezTo>
                  <a:cubicBezTo>
                    <a:pt x="279" y="129"/>
                    <a:pt x="289" y="139"/>
                    <a:pt x="302" y="139"/>
                  </a:cubicBezTo>
                  <a:cubicBezTo>
                    <a:pt x="354" y="139"/>
                    <a:pt x="418" y="187"/>
                    <a:pt x="418" y="257"/>
                  </a:cubicBezTo>
                  <a:cubicBezTo>
                    <a:pt x="418" y="270"/>
                    <a:pt x="429" y="281"/>
                    <a:pt x="441" y="281"/>
                  </a:cubicBezTo>
                  <a:cubicBezTo>
                    <a:pt x="454" y="281"/>
                    <a:pt x="465" y="270"/>
                    <a:pt x="465" y="257"/>
                  </a:cubicBezTo>
                  <a:cubicBezTo>
                    <a:pt x="465" y="151"/>
                    <a:pt x="382" y="93"/>
                    <a:pt x="302" y="93"/>
                  </a:cubicBezTo>
                  <a:close/>
                  <a:moveTo>
                    <a:pt x="374" y="559"/>
                  </a:moveTo>
                  <a:lnTo>
                    <a:pt x="374" y="604"/>
                  </a:lnTo>
                  <a:lnTo>
                    <a:pt x="185" y="604"/>
                  </a:lnTo>
                  <a:lnTo>
                    <a:pt x="185" y="559"/>
                  </a:lnTo>
                  <a:lnTo>
                    <a:pt x="185" y="557"/>
                  </a:lnTo>
                  <a:lnTo>
                    <a:pt x="374" y="557"/>
                  </a:lnTo>
                  <a:lnTo>
                    <a:pt x="374" y="559"/>
                  </a:lnTo>
                  <a:close/>
                  <a:moveTo>
                    <a:pt x="279" y="698"/>
                  </a:moveTo>
                  <a:lnTo>
                    <a:pt x="185" y="650"/>
                  </a:lnTo>
                  <a:lnTo>
                    <a:pt x="374" y="650"/>
                  </a:lnTo>
                  <a:lnTo>
                    <a:pt x="279" y="698"/>
                  </a:lnTo>
                  <a:close/>
                  <a:moveTo>
                    <a:pt x="279" y="0"/>
                  </a:moveTo>
                  <a:cubicBezTo>
                    <a:pt x="125" y="0"/>
                    <a:pt x="0" y="125"/>
                    <a:pt x="0" y="278"/>
                  </a:cubicBezTo>
                  <a:cubicBezTo>
                    <a:pt x="0" y="368"/>
                    <a:pt x="44" y="453"/>
                    <a:pt x="117" y="505"/>
                  </a:cubicBezTo>
                  <a:lnTo>
                    <a:pt x="121" y="508"/>
                  </a:lnTo>
                  <a:cubicBezTo>
                    <a:pt x="138" y="518"/>
                    <a:pt x="139" y="550"/>
                    <a:pt x="139" y="556"/>
                  </a:cubicBezTo>
                  <a:lnTo>
                    <a:pt x="139" y="558"/>
                  </a:lnTo>
                  <a:lnTo>
                    <a:pt x="139" y="650"/>
                  </a:lnTo>
                  <a:cubicBezTo>
                    <a:pt x="139" y="667"/>
                    <a:pt x="148" y="683"/>
                    <a:pt x="164" y="691"/>
                  </a:cubicBezTo>
                  <a:lnTo>
                    <a:pt x="258" y="739"/>
                  </a:lnTo>
                  <a:cubicBezTo>
                    <a:pt x="264" y="743"/>
                    <a:pt x="272" y="744"/>
                    <a:pt x="279" y="744"/>
                  </a:cubicBezTo>
                  <a:cubicBezTo>
                    <a:pt x="286" y="744"/>
                    <a:pt x="293" y="743"/>
                    <a:pt x="300" y="739"/>
                  </a:cubicBezTo>
                  <a:lnTo>
                    <a:pt x="395" y="691"/>
                  </a:lnTo>
                  <a:cubicBezTo>
                    <a:pt x="410" y="684"/>
                    <a:pt x="420" y="668"/>
                    <a:pt x="420" y="650"/>
                  </a:cubicBezTo>
                  <a:lnTo>
                    <a:pt x="420" y="559"/>
                  </a:lnTo>
                  <a:cubicBezTo>
                    <a:pt x="420" y="513"/>
                    <a:pt x="448" y="498"/>
                    <a:pt x="448" y="498"/>
                  </a:cubicBezTo>
                  <a:lnTo>
                    <a:pt x="459" y="491"/>
                  </a:lnTo>
                  <a:cubicBezTo>
                    <a:pt x="522" y="438"/>
                    <a:pt x="558" y="361"/>
                    <a:pt x="558" y="278"/>
                  </a:cubicBezTo>
                  <a:cubicBezTo>
                    <a:pt x="558" y="125"/>
                    <a:pt x="433" y="0"/>
                    <a:pt x="2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Freeform 37"/>
            <p:cNvSpPr>
              <a:spLocks noEditPoints="1"/>
            </p:cNvSpPr>
            <p:nvPr/>
          </p:nvSpPr>
          <p:spPr bwMode="auto">
            <a:xfrm>
              <a:off x="6336527" y="4901060"/>
              <a:ext cx="486578" cy="561928"/>
            </a:xfrm>
            <a:custGeom>
              <a:avLst/>
              <a:gdLst>
                <a:gd name="T0" fmla="*/ 646 w 696"/>
                <a:gd name="T1" fmla="*/ 746 h 796"/>
                <a:gd name="T2" fmla="*/ 149 w 696"/>
                <a:gd name="T3" fmla="*/ 746 h 796"/>
                <a:gd name="T4" fmla="*/ 149 w 696"/>
                <a:gd name="T5" fmla="*/ 696 h 796"/>
                <a:gd name="T6" fmla="*/ 547 w 696"/>
                <a:gd name="T7" fmla="*/ 696 h 796"/>
                <a:gd name="T8" fmla="*/ 597 w 696"/>
                <a:gd name="T9" fmla="*/ 646 h 796"/>
                <a:gd name="T10" fmla="*/ 597 w 696"/>
                <a:gd name="T11" fmla="*/ 149 h 796"/>
                <a:gd name="T12" fmla="*/ 646 w 696"/>
                <a:gd name="T13" fmla="*/ 149 h 796"/>
                <a:gd name="T14" fmla="*/ 646 w 696"/>
                <a:gd name="T15" fmla="*/ 746 h 796"/>
                <a:gd name="T16" fmla="*/ 472 w 696"/>
                <a:gd name="T17" fmla="*/ 290 h 796"/>
                <a:gd name="T18" fmla="*/ 124 w 696"/>
                <a:gd name="T19" fmla="*/ 290 h 796"/>
                <a:gd name="T20" fmla="*/ 99 w 696"/>
                <a:gd name="T21" fmla="*/ 315 h 796"/>
                <a:gd name="T22" fmla="*/ 124 w 696"/>
                <a:gd name="T23" fmla="*/ 340 h 796"/>
                <a:gd name="T24" fmla="*/ 472 w 696"/>
                <a:gd name="T25" fmla="*/ 340 h 796"/>
                <a:gd name="T26" fmla="*/ 497 w 696"/>
                <a:gd name="T27" fmla="*/ 315 h 796"/>
                <a:gd name="T28" fmla="*/ 472 w 696"/>
                <a:gd name="T29" fmla="*/ 290 h 796"/>
                <a:gd name="T30" fmla="*/ 472 w 696"/>
                <a:gd name="T31" fmla="*/ 190 h 796"/>
                <a:gd name="T32" fmla="*/ 124 w 696"/>
                <a:gd name="T33" fmla="*/ 190 h 796"/>
                <a:gd name="T34" fmla="*/ 99 w 696"/>
                <a:gd name="T35" fmla="*/ 215 h 796"/>
                <a:gd name="T36" fmla="*/ 124 w 696"/>
                <a:gd name="T37" fmla="*/ 240 h 796"/>
                <a:gd name="T38" fmla="*/ 472 w 696"/>
                <a:gd name="T39" fmla="*/ 240 h 796"/>
                <a:gd name="T40" fmla="*/ 497 w 696"/>
                <a:gd name="T41" fmla="*/ 215 h 796"/>
                <a:gd name="T42" fmla="*/ 472 w 696"/>
                <a:gd name="T43" fmla="*/ 190 h 796"/>
                <a:gd name="T44" fmla="*/ 472 w 696"/>
                <a:gd name="T45" fmla="*/ 497 h 796"/>
                <a:gd name="T46" fmla="*/ 124 w 696"/>
                <a:gd name="T47" fmla="*/ 497 h 796"/>
                <a:gd name="T48" fmla="*/ 99 w 696"/>
                <a:gd name="T49" fmla="*/ 522 h 796"/>
                <a:gd name="T50" fmla="*/ 124 w 696"/>
                <a:gd name="T51" fmla="*/ 547 h 796"/>
                <a:gd name="T52" fmla="*/ 472 w 696"/>
                <a:gd name="T53" fmla="*/ 547 h 796"/>
                <a:gd name="T54" fmla="*/ 497 w 696"/>
                <a:gd name="T55" fmla="*/ 522 h 796"/>
                <a:gd name="T56" fmla="*/ 472 w 696"/>
                <a:gd name="T57" fmla="*/ 497 h 796"/>
                <a:gd name="T58" fmla="*/ 472 w 696"/>
                <a:gd name="T59" fmla="*/ 397 h 796"/>
                <a:gd name="T60" fmla="*/ 124 w 696"/>
                <a:gd name="T61" fmla="*/ 397 h 796"/>
                <a:gd name="T62" fmla="*/ 99 w 696"/>
                <a:gd name="T63" fmla="*/ 422 h 796"/>
                <a:gd name="T64" fmla="*/ 124 w 696"/>
                <a:gd name="T65" fmla="*/ 447 h 796"/>
                <a:gd name="T66" fmla="*/ 472 w 696"/>
                <a:gd name="T67" fmla="*/ 447 h 796"/>
                <a:gd name="T68" fmla="*/ 497 w 696"/>
                <a:gd name="T69" fmla="*/ 422 h 796"/>
                <a:gd name="T70" fmla="*/ 472 w 696"/>
                <a:gd name="T71" fmla="*/ 397 h 796"/>
                <a:gd name="T72" fmla="*/ 49 w 696"/>
                <a:gd name="T73" fmla="*/ 646 h 796"/>
                <a:gd name="T74" fmla="*/ 49 w 696"/>
                <a:gd name="T75" fmla="*/ 49 h 796"/>
                <a:gd name="T76" fmla="*/ 547 w 696"/>
                <a:gd name="T77" fmla="*/ 49 h 796"/>
                <a:gd name="T78" fmla="*/ 547 w 696"/>
                <a:gd name="T79" fmla="*/ 646 h 796"/>
                <a:gd name="T80" fmla="*/ 49 w 696"/>
                <a:gd name="T81" fmla="*/ 646 h 796"/>
                <a:gd name="T82" fmla="*/ 646 w 696"/>
                <a:gd name="T83" fmla="*/ 99 h 796"/>
                <a:gd name="T84" fmla="*/ 597 w 696"/>
                <a:gd name="T85" fmla="*/ 99 h 796"/>
                <a:gd name="T86" fmla="*/ 597 w 696"/>
                <a:gd name="T87" fmla="*/ 49 h 796"/>
                <a:gd name="T88" fmla="*/ 547 w 696"/>
                <a:gd name="T89" fmla="*/ 0 h 796"/>
                <a:gd name="T90" fmla="*/ 49 w 696"/>
                <a:gd name="T91" fmla="*/ 0 h 796"/>
                <a:gd name="T92" fmla="*/ 0 w 696"/>
                <a:gd name="T93" fmla="*/ 49 h 796"/>
                <a:gd name="T94" fmla="*/ 0 w 696"/>
                <a:gd name="T95" fmla="*/ 646 h 796"/>
                <a:gd name="T96" fmla="*/ 49 w 696"/>
                <a:gd name="T97" fmla="*/ 696 h 796"/>
                <a:gd name="T98" fmla="*/ 99 w 696"/>
                <a:gd name="T99" fmla="*/ 696 h 796"/>
                <a:gd name="T100" fmla="*/ 99 w 696"/>
                <a:gd name="T101" fmla="*/ 746 h 796"/>
                <a:gd name="T102" fmla="*/ 149 w 696"/>
                <a:gd name="T103" fmla="*/ 796 h 796"/>
                <a:gd name="T104" fmla="*/ 646 w 696"/>
                <a:gd name="T105" fmla="*/ 796 h 796"/>
                <a:gd name="T106" fmla="*/ 696 w 696"/>
                <a:gd name="T107" fmla="*/ 746 h 796"/>
                <a:gd name="T108" fmla="*/ 696 w 696"/>
                <a:gd name="T109" fmla="*/ 149 h 796"/>
                <a:gd name="T110" fmla="*/ 646 w 696"/>
                <a:gd name="T111" fmla="*/ 99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6" h="796">
                  <a:moveTo>
                    <a:pt x="646" y="746"/>
                  </a:moveTo>
                  <a:lnTo>
                    <a:pt x="149" y="746"/>
                  </a:lnTo>
                  <a:lnTo>
                    <a:pt x="149" y="696"/>
                  </a:lnTo>
                  <a:lnTo>
                    <a:pt x="547" y="696"/>
                  </a:lnTo>
                  <a:cubicBezTo>
                    <a:pt x="574" y="696"/>
                    <a:pt x="597" y="674"/>
                    <a:pt x="597" y="646"/>
                  </a:cubicBezTo>
                  <a:lnTo>
                    <a:pt x="597" y="149"/>
                  </a:lnTo>
                  <a:lnTo>
                    <a:pt x="646" y="149"/>
                  </a:lnTo>
                  <a:lnTo>
                    <a:pt x="646" y="746"/>
                  </a:lnTo>
                  <a:close/>
                  <a:moveTo>
                    <a:pt x="472" y="290"/>
                  </a:moveTo>
                  <a:lnTo>
                    <a:pt x="124" y="290"/>
                  </a:lnTo>
                  <a:cubicBezTo>
                    <a:pt x="110" y="290"/>
                    <a:pt x="99" y="301"/>
                    <a:pt x="99" y="315"/>
                  </a:cubicBezTo>
                  <a:cubicBezTo>
                    <a:pt x="99" y="328"/>
                    <a:pt x="110" y="340"/>
                    <a:pt x="124" y="340"/>
                  </a:cubicBezTo>
                  <a:lnTo>
                    <a:pt x="472" y="340"/>
                  </a:lnTo>
                  <a:cubicBezTo>
                    <a:pt x="486" y="340"/>
                    <a:pt x="497" y="328"/>
                    <a:pt x="497" y="315"/>
                  </a:cubicBezTo>
                  <a:cubicBezTo>
                    <a:pt x="497" y="301"/>
                    <a:pt x="486" y="290"/>
                    <a:pt x="472" y="290"/>
                  </a:cubicBezTo>
                  <a:close/>
                  <a:moveTo>
                    <a:pt x="472" y="190"/>
                  </a:moveTo>
                  <a:lnTo>
                    <a:pt x="124" y="190"/>
                  </a:lnTo>
                  <a:cubicBezTo>
                    <a:pt x="110" y="190"/>
                    <a:pt x="99" y="202"/>
                    <a:pt x="99" y="215"/>
                  </a:cubicBezTo>
                  <a:cubicBezTo>
                    <a:pt x="99" y="229"/>
                    <a:pt x="110" y="240"/>
                    <a:pt x="124" y="240"/>
                  </a:cubicBezTo>
                  <a:lnTo>
                    <a:pt x="472" y="240"/>
                  </a:lnTo>
                  <a:cubicBezTo>
                    <a:pt x="486" y="240"/>
                    <a:pt x="497" y="229"/>
                    <a:pt x="497" y="215"/>
                  </a:cubicBezTo>
                  <a:cubicBezTo>
                    <a:pt x="497" y="202"/>
                    <a:pt x="486" y="190"/>
                    <a:pt x="472" y="190"/>
                  </a:cubicBezTo>
                  <a:close/>
                  <a:moveTo>
                    <a:pt x="472" y="497"/>
                  </a:moveTo>
                  <a:lnTo>
                    <a:pt x="124" y="497"/>
                  </a:lnTo>
                  <a:cubicBezTo>
                    <a:pt x="110" y="497"/>
                    <a:pt x="99" y="508"/>
                    <a:pt x="99" y="522"/>
                  </a:cubicBezTo>
                  <a:cubicBezTo>
                    <a:pt x="99" y="536"/>
                    <a:pt x="110" y="547"/>
                    <a:pt x="124" y="547"/>
                  </a:cubicBezTo>
                  <a:lnTo>
                    <a:pt x="472" y="547"/>
                  </a:lnTo>
                  <a:cubicBezTo>
                    <a:pt x="486" y="547"/>
                    <a:pt x="497" y="536"/>
                    <a:pt x="497" y="522"/>
                  </a:cubicBezTo>
                  <a:cubicBezTo>
                    <a:pt x="497" y="508"/>
                    <a:pt x="486" y="497"/>
                    <a:pt x="472" y="497"/>
                  </a:cubicBezTo>
                  <a:close/>
                  <a:moveTo>
                    <a:pt x="472" y="397"/>
                  </a:moveTo>
                  <a:lnTo>
                    <a:pt x="124" y="397"/>
                  </a:lnTo>
                  <a:cubicBezTo>
                    <a:pt x="110" y="397"/>
                    <a:pt x="99" y="409"/>
                    <a:pt x="99" y="422"/>
                  </a:cubicBezTo>
                  <a:cubicBezTo>
                    <a:pt x="99" y="436"/>
                    <a:pt x="110" y="447"/>
                    <a:pt x="124" y="447"/>
                  </a:cubicBezTo>
                  <a:lnTo>
                    <a:pt x="472" y="447"/>
                  </a:lnTo>
                  <a:cubicBezTo>
                    <a:pt x="486" y="447"/>
                    <a:pt x="497" y="436"/>
                    <a:pt x="497" y="422"/>
                  </a:cubicBezTo>
                  <a:cubicBezTo>
                    <a:pt x="497" y="409"/>
                    <a:pt x="486" y="397"/>
                    <a:pt x="472" y="397"/>
                  </a:cubicBezTo>
                  <a:close/>
                  <a:moveTo>
                    <a:pt x="49" y="646"/>
                  </a:moveTo>
                  <a:lnTo>
                    <a:pt x="49" y="49"/>
                  </a:lnTo>
                  <a:lnTo>
                    <a:pt x="547" y="49"/>
                  </a:lnTo>
                  <a:lnTo>
                    <a:pt x="547" y="646"/>
                  </a:lnTo>
                  <a:lnTo>
                    <a:pt x="49" y="646"/>
                  </a:lnTo>
                  <a:close/>
                  <a:moveTo>
                    <a:pt x="646" y="99"/>
                  </a:moveTo>
                  <a:lnTo>
                    <a:pt x="597" y="99"/>
                  </a:lnTo>
                  <a:lnTo>
                    <a:pt x="597" y="49"/>
                  </a:lnTo>
                  <a:cubicBezTo>
                    <a:pt x="597" y="22"/>
                    <a:pt x="574" y="0"/>
                    <a:pt x="547" y="0"/>
                  </a:cubicBezTo>
                  <a:lnTo>
                    <a:pt x="49" y="0"/>
                  </a:lnTo>
                  <a:cubicBezTo>
                    <a:pt x="22" y="0"/>
                    <a:pt x="0" y="22"/>
                    <a:pt x="0" y="49"/>
                  </a:cubicBezTo>
                  <a:lnTo>
                    <a:pt x="0" y="646"/>
                  </a:lnTo>
                  <a:cubicBezTo>
                    <a:pt x="0" y="674"/>
                    <a:pt x="22" y="696"/>
                    <a:pt x="49" y="696"/>
                  </a:cubicBezTo>
                  <a:lnTo>
                    <a:pt x="99" y="696"/>
                  </a:lnTo>
                  <a:lnTo>
                    <a:pt x="99" y="746"/>
                  </a:lnTo>
                  <a:cubicBezTo>
                    <a:pt x="99" y="773"/>
                    <a:pt x="121" y="796"/>
                    <a:pt x="149" y="796"/>
                  </a:cubicBezTo>
                  <a:lnTo>
                    <a:pt x="646" y="796"/>
                  </a:lnTo>
                  <a:cubicBezTo>
                    <a:pt x="674" y="796"/>
                    <a:pt x="696" y="773"/>
                    <a:pt x="696" y="746"/>
                  </a:cubicBezTo>
                  <a:lnTo>
                    <a:pt x="696" y="149"/>
                  </a:lnTo>
                  <a:cubicBezTo>
                    <a:pt x="696" y="121"/>
                    <a:pt x="674" y="99"/>
                    <a:pt x="646" y="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" name="Freeform 38"/>
            <p:cNvSpPr>
              <a:spLocks noEditPoints="1"/>
            </p:cNvSpPr>
            <p:nvPr/>
          </p:nvSpPr>
          <p:spPr bwMode="auto">
            <a:xfrm>
              <a:off x="8927229" y="4928127"/>
              <a:ext cx="577457" cy="507795"/>
            </a:xfrm>
            <a:custGeom>
              <a:avLst/>
              <a:gdLst>
                <a:gd name="T0" fmla="*/ 343 w 687"/>
                <a:gd name="T1" fmla="*/ 429 h 601"/>
                <a:gd name="T2" fmla="*/ 429 w 687"/>
                <a:gd name="T3" fmla="*/ 343 h 601"/>
                <a:gd name="T4" fmla="*/ 343 w 687"/>
                <a:gd name="T5" fmla="*/ 257 h 601"/>
                <a:gd name="T6" fmla="*/ 257 w 687"/>
                <a:gd name="T7" fmla="*/ 343 h 601"/>
                <a:gd name="T8" fmla="*/ 343 w 687"/>
                <a:gd name="T9" fmla="*/ 429 h 601"/>
                <a:gd name="T10" fmla="*/ 343 w 687"/>
                <a:gd name="T11" fmla="*/ 214 h 601"/>
                <a:gd name="T12" fmla="*/ 472 w 687"/>
                <a:gd name="T13" fmla="*/ 343 h 601"/>
                <a:gd name="T14" fmla="*/ 343 w 687"/>
                <a:gd name="T15" fmla="*/ 472 h 601"/>
                <a:gd name="T16" fmla="*/ 214 w 687"/>
                <a:gd name="T17" fmla="*/ 343 h 601"/>
                <a:gd name="T18" fmla="*/ 343 w 687"/>
                <a:gd name="T19" fmla="*/ 214 h 601"/>
                <a:gd name="T20" fmla="*/ 150 w 687"/>
                <a:gd name="T21" fmla="*/ 214 h 601"/>
                <a:gd name="T22" fmla="*/ 171 w 687"/>
                <a:gd name="T23" fmla="*/ 236 h 601"/>
                <a:gd name="T24" fmla="*/ 150 w 687"/>
                <a:gd name="T25" fmla="*/ 257 h 601"/>
                <a:gd name="T26" fmla="*/ 128 w 687"/>
                <a:gd name="T27" fmla="*/ 236 h 601"/>
                <a:gd name="T28" fmla="*/ 150 w 687"/>
                <a:gd name="T29" fmla="*/ 214 h 601"/>
                <a:gd name="T30" fmla="*/ 601 w 687"/>
                <a:gd name="T31" fmla="*/ 172 h 601"/>
                <a:gd name="T32" fmla="*/ 472 w 687"/>
                <a:gd name="T33" fmla="*/ 172 h 601"/>
                <a:gd name="T34" fmla="*/ 429 w 687"/>
                <a:gd name="T35" fmla="*/ 172 h 601"/>
                <a:gd name="T36" fmla="*/ 429 w 687"/>
                <a:gd name="T37" fmla="*/ 86 h 601"/>
                <a:gd name="T38" fmla="*/ 257 w 687"/>
                <a:gd name="T39" fmla="*/ 86 h 601"/>
                <a:gd name="T40" fmla="*/ 257 w 687"/>
                <a:gd name="T41" fmla="*/ 172 h 601"/>
                <a:gd name="T42" fmla="*/ 214 w 687"/>
                <a:gd name="T43" fmla="*/ 172 h 601"/>
                <a:gd name="T44" fmla="*/ 86 w 687"/>
                <a:gd name="T45" fmla="*/ 172 h 601"/>
                <a:gd name="T46" fmla="*/ 86 w 687"/>
                <a:gd name="T47" fmla="*/ 515 h 601"/>
                <a:gd name="T48" fmla="*/ 601 w 687"/>
                <a:gd name="T49" fmla="*/ 515 h 601"/>
                <a:gd name="T50" fmla="*/ 601 w 687"/>
                <a:gd name="T51" fmla="*/ 172 h 601"/>
                <a:gd name="T52" fmla="*/ 644 w 687"/>
                <a:gd name="T53" fmla="*/ 601 h 601"/>
                <a:gd name="T54" fmla="*/ 43 w 687"/>
                <a:gd name="T55" fmla="*/ 601 h 601"/>
                <a:gd name="T56" fmla="*/ 0 w 687"/>
                <a:gd name="T57" fmla="*/ 558 h 601"/>
                <a:gd name="T58" fmla="*/ 0 w 687"/>
                <a:gd name="T59" fmla="*/ 129 h 601"/>
                <a:gd name="T60" fmla="*/ 43 w 687"/>
                <a:gd name="T61" fmla="*/ 86 h 601"/>
                <a:gd name="T62" fmla="*/ 171 w 687"/>
                <a:gd name="T63" fmla="*/ 86 h 601"/>
                <a:gd name="T64" fmla="*/ 171 w 687"/>
                <a:gd name="T65" fmla="*/ 43 h 601"/>
                <a:gd name="T66" fmla="*/ 214 w 687"/>
                <a:gd name="T67" fmla="*/ 0 h 601"/>
                <a:gd name="T68" fmla="*/ 472 w 687"/>
                <a:gd name="T69" fmla="*/ 0 h 601"/>
                <a:gd name="T70" fmla="*/ 515 w 687"/>
                <a:gd name="T71" fmla="*/ 43 h 601"/>
                <a:gd name="T72" fmla="*/ 515 w 687"/>
                <a:gd name="T73" fmla="*/ 86 h 601"/>
                <a:gd name="T74" fmla="*/ 644 w 687"/>
                <a:gd name="T75" fmla="*/ 86 h 601"/>
                <a:gd name="T76" fmla="*/ 687 w 687"/>
                <a:gd name="T77" fmla="*/ 129 h 601"/>
                <a:gd name="T78" fmla="*/ 687 w 687"/>
                <a:gd name="T79" fmla="*/ 558 h 601"/>
                <a:gd name="T80" fmla="*/ 644 w 687"/>
                <a:gd name="T81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7" h="601">
                  <a:moveTo>
                    <a:pt x="343" y="429"/>
                  </a:moveTo>
                  <a:cubicBezTo>
                    <a:pt x="391" y="429"/>
                    <a:pt x="429" y="391"/>
                    <a:pt x="429" y="343"/>
                  </a:cubicBezTo>
                  <a:cubicBezTo>
                    <a:pt x="429" y="296"/>
                    <a:pt x="391" y="257"/>
                    <a:pt x="343" y="257"/>
                  </a:cubicBezTo>
                  <a:cubicBezTo>
                    <a:pt x="296" y="257"/>
                    <a:pt x="257" y="296"/>
                    <a:pt x="257" y="343"/>
                  </a:cubicBezTo>
                  <a:cubicBezTo>
                    <a:pt x="257" y="391"/>
                    <a:pt x="296" y="429"/>
                    <a:pt x="343" y="429"/>
                  </a:cubicBezTo>
                  <a:close/>
                  <a:moveTo>
                    <a:pt x="343" y="214"/>
                  </a:moveTo>
                  <a:cubicBezTo>
                    <a:pt x="414" y="214"/>
                    <a:pt x="472" y="272"/>
                    <a:pt x="472" y="343"/>
                  </a:cubicBezTo>
                  <a:cubicBezTo>
                    <a:pt x="472" y="414"/>
                    <a:pt x="414" y="472"/>
                    <a:pt x="343" y="472"/>
                  </a:cubicBezTo>
                  <a:cubicBezTo>
                    <a:pt x="272" y="472"/>
                    <a:pt x="214" y="414"/>
                    <a:pt x="214" y="343"/>
                  </a:cubicBezTo>
                  <a:cubicBezTo>
                    <a:pt x="214" y="272"/>
                    <a:pt x="272" y="214"/>
                    <a:pt x="343" y="214"/>
                  </a:cubicBezTo>
                  <a:close/>
                  <a:moveTo>
                    <a:pt x="150" y="214"/>
                  </a:moveTo>
                  <a:cubicBezTo>
                    <a:pt x="162" y="214"/>
                    <a:pt x="171" y="224"/>
                    <a:pt x="171" y="236"/>
                  </a:cubicBezTo>
                  <a:cubicBezTo>
                    <a:pt x="171" y="248"/>
                    <a:pt x="162" y="257"/>
                    <a:pt x="150" y="257"/>
                  </a:cubicBezTo>
                  <a:cubicBezTo>
                    <a:pt x="138" y="257"/>
                    <a:pt x="128" y="248"/>
                    <a:pt x="128" y="236"/>
                  </a:cubicBezTo>
                  <a:cubicBezTo>
                    <a:pt x="128" y="224"/>
                    <a:pt x="138" y="214"/>
                    <a:pt x="150" y="214"/>
                  </a:cubicBezTo>
                  <a:close/>
                  <a:moveTo>
                    <a:pt x="601" y="172"/>
                  </a:moveTo>
                  <a:lnTo>
                    <a:pt x="472" y="172"/>
                  </a:lnTo>
                  <a:lnTo>
                    <a:pt x="429" y="172"/>
                  </a:lnTo>
                  <a:lnTo>
                    <a:pt x="429" y="86"/>
                  </a:lnTo>
                  <a:lnTo>
                    <a:pt x="257" y="86"/>
                  </a:lnTo>
                  <a:lnTo>
                    <a:pt x="257" y="172"/>
                  </a:lnTo>
                  <a:lnTo>
                    <a:pt x="214" y="172"/>
                  </a:lnTo>
                  <a:lnTo>
                    <a:pt x="86" y="172"/>
                  </a:lnTo>
                  <a:lnTo>
                    <a:pt x="86" y="515"/>
                  </a:lnTo>
                  <a:lnTo>
                    <a:pt x="601" y="515"/>
                  </a:lnTo>
                  <a:lnTo>
                    <a:pt x="601" y="172"/>
                  </a:lnTo>
                  <a:close/>
                  <a:moveTo>
                    <a:pt x="644" y="601"/>
                  </a:moveTo>
                  <a:lnTo>
                    <a:pt x="43" y="601"/>
                  </a:lnTo>
                  <a:cubicBezTo>
                    <a:pt x="19" y="601"/>
                    <a:pt x="0" y="582"/>
                    <a:pt x="0" y="558"/>
                  </a:cubicBezTo>
                  <a:lnTo>
                    <a:pt x="0" y="129"/>
                  </a:lnTo>
                  <a:cubicBezTo>
                    <a:pt x="0" y="105"/>
                    <a:pt x="19" y="86"/>
                    <a:pt x="43" y="86"/>
                  </a:cubicBezTo>
                  <a:lnTo>
                    <a:pt x="171" y="86"/>
                  </a:lnTo>
                  <a:lnTo>
                    <a:pt x="171" y="43"/>
                  </a:lnTo>
                  <a:cubicBezTo>
                    <a:pt x="171" y="19"/>
                    <a:pt x="191" y="0"/>
                    <a:pt x="214" y="0"/>
                  </a:cubicBezTo>
                  <a:lnTo>
                    <a:pt x="472" y="0"/>
                  </a:lnTo>
                  <a:cubicBezTo>
                    <a:pt x="496" y="0"/>
                    <a:pt x="515" y="19"/>
                    <a:pt x="515" y="43"/>
                  </a:cubicBezTo>
                  <a:lnTo>
                    <a:pt x="515" y="86"/>
                  </a:lnTo>
                  <a:lnTo>
                    <a:pt x="644" y="86"/>
                  </a:lnTo>
                  <a:cubicBezTo>
                    <a:pt x="668" y="86"/>
                    <a:pt x="687" y="105"/>
                    <a:pt x="687" y="129"/>
                  </a:cubicBezTo>
                  <a:lnTo>
                    <a:pt x="687" y="558"/>
                  </a:lnTo>
                  <a:cubicBezTo>
                    <a:pt x="687" y="582"/>
                    <a:pt x="668" y="601"/>
                    <a:pt x="644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Freeform 39"/>
            <p:cNvSpPr>
              <a:spLocks noEditPoints="1"/>
            </p:cNvSpPr>
            <p:nvPr/>
          </p:nvSpPr>
          <p:spPr bwMode="auto">
            <a:xfrm>
              <a:off x="11644094" y="4971836"/>
              <a:ext cx="416008" cy="420376"/>
            </a:xfrm>
            <a:custGeom>
              <a:avLst/>
              <a:gdLst>
                <a:gd name="T0" fmla="*/ 406 w 496"/>
                <a:gd name="T1" fmla="*/ 492 h 496"/>
                <a:gd name="T2" fmla="*/ 5 w 496"/>
                <a:gd name="T3" fmla="*/ 89 h 496"/>
                <a:gd name="T4" fmla="*/ 6 w 496"/>
                <a:gd name="T5" fmla="*/ 0 h 496"/>
                <a:gd name="T6" fmla="*/ 495 w 496"/>
                <a:gd name="T7" fmla="*/ 493 h 496"/>
                <a:gd name="T8" fmla="*/ 406 w 496"/>
                <a:gd name="T9" fmla="*/ 492 h 496"/>
                <a:gd name="T10" fmla="*/ 78 w 496"/>
                <a:gd name="T11" fmla="*/ 419 h 496"/>
                <a:gd name="T12" fmla="*/ 78 w 496"/>
                <a:gd name="T13" fmla="*/ 479 h 496"/>
                <a:gd name="T14" fmla="*/ 17 w 496"/>
                <a:gd name="T15" fmla="*/ 479 h 496"/>
                <a:gd name="T16" fmla="*/ 17 w 496"/>
                <a:gd name="T17" fmla="*/ 419 h 496"/>
                <a:gd name="T18" fmla="*/ 78 w 496"/>
                <a:gd name="T19" fmla="*/ 419 h 496"/>
                <a:gd name="T20" fmla="*/ 227 w 496"/>
                <a:gd name="T21" fmla="*/ 492 h 496"/>
                <a:gd name="T22" fmla="*/ 138 w 496"/>
                <a:gd name="T23" fmla="*/ 492 h 496"/>
                <a:gd name="T24" fmla="*/ 4 w 496"/>
                <a:gd name="T25" fmla="*/ 357 h 496"/>
                <a:gd name="T26" fmla="*/ 5 w 496"/>
                <a:gd name="T27" fmla="*/ 268 h 496"/>
                <a:gd name="T28" fmla="*/ 227 w 496"/>
                <a:gd name="T29" fmla="*/ 492 h 496"/>
                <a:gd name="T30" fmla="*/ 361 w 496"/>
                <a:gd name="T31" fmla="*/ 492 h 496"/>
                <a:gd name="T32" fmla="*/ 272 w 496"/>
                <a:gd name="T33" fmla="*/ 492 h 496"/>
                <a:gd name="T34" fmla="*/ 5 w 496"/>
                <a:gd name="T35" fmla="*/ 223 h 496"/>
                <a:gd name="T36" fmla="*/ 5 w 496"/>
                <a:gd name="T37" fmla="*/ 134 h 496"/>
                <a:gd name="T38" fmla="*/ 361 w 496"/>
                <a:gd name="T39" fmla="*/ 492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6" h="496">
                  <a:moveTo>
                    <a:pt x="406" y="492"/>
                  </a:moveTo>
                  <a:cubicBezTo>
                    <a:pt x="407" y="271"/>
                    <a:pt x="227" y="90"/>
                    <a:pt x="5" y="89"/>
                  </a:cubicBezTo>
                  <a:lnTo>
                    <a:pt x="6" y="0"/>
                  </a:lnTo>
                  <a:cubicBezTo>
                    <a:pt x="277" y="1"/>
                    <a:pt x="496" y="222"/>
                    <a:pt x="495" y="493"/>
                  </a:cubicBezTo>
                  <a:lnTo>
                    <a:pt x="406" y="492"/>
                  </a:lnTo>
                  <a:close/>
                  <a:moveTo>
                    <a:pt x="78" y="419"/>
                  </a:moveTo>
                  <a:cubicBezTo>
                    <a:pt x="94" y="436"/>
                    <a:pt x="94" y="463"/>
                    <a:pt x="78" y="479"/>
                  </a:cubicBezTo>
                  <a:cubicBezTo>
                    <a:pt x="61" y="496"/>
                    <a:pt x="34" y="496"/>
                    <a:pt x="17" y="479"/>
                  </a:cubicBezTo>
                  <a:cubicBezTo>
                    <a:pt x="0" y="462"/>
                    <a:pt x="0" y="435"/>
                    <a:pt x="17" y="419"/>
                  </a:cubicBezTo>
                  <a:cubicBezTo>
                    <a:pt x="34" y="402"/>
                    <a:pt x="61" y="402"/>
                    <a:pt x="78" y="419"/>
                  </a:cubicBezTo>
                  <a:close/>
                  <a:moveTo>
                    <a:pt x="227" y="492"/>
                  </a:moveTo>
                  <a:lnTo>
                    <a:pt x="138" y="492"/>
                  </a:lnTo>
                  <a:cubicBezTo>
                    <a:pt x="138" y="418"/>
                    <a:pt x="78" y="357"/>
                    <a:pt x="4" y="357"/>
                  </a:cubicBezTo>
                  <a:lnTo>
                    <a:pt x="5" y="268"/>
                  </a:lnTo>
                  <a:cubicBezTo>
                    <a:pt x="128" y="268"/>
                    <a:pt x="228" y="369"/>
                    <a:pt x="227" y="492"/>
                  </a:cubicBezTo>
                  <a:close/>
                  <a:moveTo>
                    <a:pt x="361" y="492"/>
                  </a:moveTo>
                  <a:lnTo>
                    <a:pt x="272" y="492"/>
                  </a:lnTo>
                  <a:cubicBezTo>
                    <a:pt x="272" y="344"/>
                    <a:pt x="153" y="224"/>
                    <a:pt x="5" y="223"/>
                  </a:cubicBezTo>
                  <a:lnTo>
                    <a:pt x="5" y="134"/>
                  </a:lnTo>
                  <a:cubicBezTo>
                    <a:pt x="202" y="135"/>
                    <a:pt x="362" y="295"/>
                    <a:pt x="361" y="4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" name="Freeform 40"/>
            <p:cNvSpPr>
              <a:spLocks noEditPoints="1"/>
            </p:cNvSpPr>
            <p:nvPr/>
          </p:nvSpPr>
          <p:spPr bwMode="auto">
            <a:xfrm>
              <a:off x="14180190" y="4952580"/>
              <a:ext cx="616096" cy="458888"/>
            </a:xfrm>
            <a:custGeom>
              <a:avLst/>
              <a:gdLst>
                <a:gd name="T0" fmla="*/ 467 w 763"/>
                <a:gd name="T1" fmla="*/ 502 h 568"/>
                <a:gd name="T2" fmla="*/ 312 w 763"/>
                <a:gd name="T3" fmla="*/ 502 h 568"/>
                <a:gd name="T4" fmla="*/ 312 w 763"/>
                <a:gd name="T5" fmla="*/ 484 h 568"/>
                <a:gd name="T6" fmla="*/ 467 w 763"/>
                <a:gd name="T7" fmla="*/ 484 h 568"/>
                <a:gd name="T8" fmla="*/ 467 w 763"/>
                <a:gd name="T9" fmla="*/ 502 h 568"/>
                <a:gd name="T10" fmla="*/ 0 w 763"/>
                <a:gd name="T11" fmla="*/ 473 h 568"/>
                <a:gd name="T12" fmla="*/ 0 w 763"/>
                <a:gd name="T13" fmla="*/ 533 h 568"/>
                <a:gd name="T14" fmla="*/ 763 w 763"/>
                <a:gd name="T15" fmla="*/ 533 h 568"/>
                <a:gd name="T16" fmla="*/ 763 w 763"/>
                <a:gd name="T17" fmla="*/ 473 h 568"/>
                <a:gd name="T18" fmla="*/ 0 w 763"/>
                <a:gd name="T19" fmla="*/ 473 h 568"/>
                <a:gd name="T20" fmla="*/ 660 w 763"/>
                <a:gd name="T21" fmla="*/ 405 h 568"/>
                <a:gd name="T22" fmla="*/ 84 w 763"/>
                <a:gd name="T23" fmla="*/ 405 h 568"/>
                <a:gd name="T24" fmla="*/ 84 w 763"/>
                <a:gd name="T25" fmla="*/ 43 h 568"/>
                <a:gd name="T26" fmla="*/ 660 w 763"/>
                <a:gd name="T27" fmla="*/ 43 h 568"/>
                <a:gd name="T28" fmla="*/ 660 w 763"/>
                <a:gd name="T29" fmla="*/ 405 h 568"/>
                <a:gd name="T30" fmla="*/ 703 w 763"/>
                <a:gd name="T31" fmla="*/ 0 h 568"/>
                <a:gd name="T32" fmla="*/ 41 w 763"/>
                <a:gd name="T33" fmla="*/ 0 h 568"/>
                <a:gd name="T34" fmla="*/ 41 w 763"/>
                <a:gd name="T35" fmla="*/ 448 h 568"/>
                <a:gd name="T36" fmla="*/ 703 w 763"/>
                <a:gd name="T37" fmla="*/ 448 h 568"/>
                <a:gd name="T38" fmla="*/ 703 w 763"/>
                <a:gd name="T3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63" h="568">
                  <a:moveTo>
                    <a:pt x="467" y="502"/>
                  </a:moveTo>
                  <a:lnTo>
                    <a:pt x="312" y="502"/>
                  </a:lnTo>
                  <a:lnTo>
                    <a:pt x="312" y="484"/>
                  </a:lnTo>
                  <a:lnTo>
                    <a:pt x="467" y="484"/>
                  </a:lnTo>
                  <a:lnTo>
                    <a:pt x="467" y="502"/>
                  </a:lnTo>
                  <a:close/>
                  <a:moveTo>
                    <a:pt x="0" y="473"/>
                  </a:moveTo>
                  <a:lnTo>
                    <a:pt x="0" y="533"/>
                  </a:lnTo>
                  <a:cubicBezTo>
                    <a:pt x="107" y="568"/>
                    <a:pt x="737" y="549"/>
                    <a:pt x="763" y="533"/>
                  </a:cubicBezTo>
                  <a:lnTo>
                    <a:pt x="763" y="473"/>
                  </a:lnTo>
                  <a:lnTo>
                    <a:pt x="0" y="473"/>
                  </a:lnTo>
                  <a:close/>
                  <a:moveTo>
                    <a:pt x="660" y="405"/>
                  </a:moveTo>
                  <a:lnTo>
                    <a:pt x="84" y="405"/>
                  </a:lnTo>
                  <a:lnTo>
                    <a:pt x="84" y="43"/>
                  </a:lnTo>
                  <a:lnTo>
                    <a:pt x="660" y="43"/>
                  </a:lnTo>
                  <a:lnTo>
                    <a:pt x="660" y="405"/>
                  </a:lnTo>
                  <a:close/>
                  <a:moveTo>
                    <a:pt x="703" y="0"/>
                  </a:moveTo>
                  <a:lnTo>
                    <a:pt x="41" y="0"/>
                  </a:lnTo>
                  <a:lnTo>
                    <a:pt x="41" y="448"/>
                  </a:lnTo>
                  <a:lnTo>
                    <a:pt x="703" y="448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299" tIns="45649" rIns="91299" bIns="45649" numCol="1" anchor="t" anchorCtr="0" compatLnSpc="1"/>
            <a:lstStyle/>
            <a:p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" name="Group 6"/>
          <p:cNvGrpSpPr/>
          <p:nvPr/>
        </p:nvGrpSpPr>
        <p:grpSpPr>
          <a:xfrm>
            <a:off x="887271" y="4393745"/>
            <a:ext cx="275130" cy="275130"/>
            <a:chOff x="14057726" y="2228584"/>
            <a:chExt cx="558159" cy="558159"/>
          </a:xfrm>
        </p:grpSpPr>
        <p:sp>
          <p:nvSpPr>
            <p:cNvPr id="15" name="Oval 7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7" name="Group 11"/>
          <p:cNvGrpSpPr/>
          <p:nvPr/>
        </p:nvGrpSpPr>
        <p:grpSpPr>
          <a:xfrm>
            <a:off x="2990199" y="4393745"/>
            <a:ext cx="275130" cy="275130"/>
            <a:chOff x="14057726" y="2228584"/>
            <a:chExt cx="558159" cy="558159"/>
          </a:xfrm>
        </p:grpSpPr>
        <p:sp>
          <p:nvSpPr>
            <p:cNvPr id="18" name="Oval 12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0" name="Group 16"/>
          <p:cNvGrpSpPr/>
          <p:nvPr/>
        </p:nvGrpSpPr>
        <p:grpSpPr>
          <a:xfrm>
            <a:off x="5081862" y="4393745"/>
            <a:ext cx="275130" cy="275130"/>
            <a:chOff x="14057726" y="2228584"/>
            <a:chExt cx="558159" cy="558159"/>
          </a:xfrm>
        </p:grpSpPr>
        <p:sp>
          <p:nvSpPr>
            <p:cNvPr id="21" name="Oval 17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3" name="Group 21"/>
          <p:cNvGrpSpPr/>
          <p:nvPr/>
        </p:nvGrpSpPr>
        <p:grpSpPr>
          <a:xfrm>
            <a:off x="7150389" y="4393745"/>
            <a:ext cx="275130" cy="275130"/>
            <a:chOff x="14057726" y="2228584"/>
            <a:chExt cx="558159" cy="558159"/>
          </a:xfrm>
        </p:grpSpPr>
        <p:sp>
          <p:nvSpPr>
            <p:cNvPr id="24" name="Oval 22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224671" y="4393745"/>
            <a:ext cx="275130" cy="275130"/>
            <a:chOff x="14057726" y="2228584"/>
            <a:chExt cx="558159" cy="558159"/>
          </a:xfrm>
        </p:grpSpPr>
        <p:sp>
          <p:nvSpPr>
            <p:cNvPr id="27" name="Oval 27"/>
            <p:cNvSpPr/>
            <p:nvPr/>
          </p:nvSpPr>
          <p:spPr>
            <a:xfrm>
              <a:off x="14057726" y="2228584"/>
              <a:ext cx="558159" cy="558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14162309" y="2373013"/>
              <a:ext cx="348993" cy="269301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9"/>
          <p:cNvSpPr/>
          <p:nvPr/>
        </p:nvSpPr>
        <p:spPr>
          <a:xfrm>
            <a:off x="1204805" y="4668875"/>
            <a:ext cx="1679680" cy="1104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自动生成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OBB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盒，通过在游戏中实时调整，是实现实时碰撞的基础</a:t>
            </a:r>
          </a:p>
        </p:txBody>
      </p:sp>
      <p:sp>
        <p:nvSpPr>
          <p:cNvPr id="30" name="Rectangle 30"/>
          <p:cNvSpPr/>
          <p:nvPr/>
        </p:nvSpPr>
        <p:spPr>
          <a:xfrm>
            <a:off x="1224566" y="4276440"/>
            <a:ext cx="1319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HCollider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1" name="Rectangle 29"/>
          <p:cNvSpPr/>
          <p:nvPr/>
        </p:nvSpPr>
        <p:spPr>
          <a:xfrm>
            <a:off x="3231754" y="4615564"/>
            <a:ext cx="1679680" cy="589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着色器，连接渲染管线与场景数据，</a:t>
            </a:r>
          </a:p>
        </p:txBody>
      </p:sp>
      <p:sp>
        <p:nvSpPr>
          <p:cNvPr id="32" name="Rectangle 30"/>
          <p:cNvSpPr/>
          <p:nvPr/>
        </p:nvSpPr>
        <p:spPr>
          <a:xfrm>
            <a:off x="3361925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5241192" y="4653249"/>
            <a:ext cx="1449986" cy="848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加载并渲染模型，其中需要碰撞和着色器的加入</a:t>
            </a:r>
          </a:p>
        </p:txBody>
      </p:sp>
      <p:sp>
        <p:nvSpPr>
          <p:cNvPr id="34" name="Rectangle 30"/>
          <p:cNvSpPr/>
          <p:nvPr/>
        </p:nvSpPr>
        <p:spPr>
          <a:xfrm>
            <a:off x="5351237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HModel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5" name="Rectangle 29"/>
          <p:cNvSpPr/>
          <p:nvPr/>
        </p:nvSpPr>
        <p:spPr>
          <a:xfrm>
            <a:off x="7477070" y="4597683"/>
            <a:ext cx="1679680" cy="846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实现地图，同时将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models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分布在整个地图上</a:t>
            </a:r>
          </a:p>
        </p:txBody>
      </p:sp>
      <p:sp>
        <p:nvSpPr>
          <p:cNvPr id="36" name="Rectangle 30"/>
          <p:cNvSpPr/>
          <p:nvPr/>
        </p:nvSpPr>
        <p:spPr>
          <a:xfrm>
            <a:off x="7477070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HMap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7" name="Rectangle 29"/>
          <p:cNvSpPr/>
          <p:nvPr/>
        </p:nvSpPr>
        <p:spPr>
          <a:xfrm>
            <a:off x="9602903" y="4597683"/>
            <a:ext cx="1679680" cy="1104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微小的游戏引擎，主要负责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UI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，初始化数据，驱动游戏场景</a:t>
            </a:r>
          </a:p>
        </p:txBody>
      </p:sp>
      <p:sp>
        <p:nvSpPr>
          <p:cNvPr id="38" name="Rectangle 30"/>
          <p:cNvSpPr/>
          <p:nvPr/>
        </p:nvSpPr>
        <p:spPr>
          <a:xfrm>
            <a:off x="9602903" y="427644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HEngine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val 32"/>
          <p:cNvSpPr/>
          <p:nvPr/>
        </p:nvSpPr>
        <p:spPr>
          <a:xfrm>
            <a:off x="7253715" y="2280554"/>
            <a:ext cx="621611" cy="59175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grpSp>
        <p:nvGrpSpPr>
          <p:cNvPr id="39" name="组合 38"/>
          <p:cNvGrpSpPr/>
          <p:nvPr/>
        </p:nvGrpSpPr>
        <p:grpSpPr>
          <a:xfrm>
            <a:off x="325004" y="-1594448"/>
            <a:ext cx="15983812" cy="14046898"/>
            <a:chOff x="371993" y="-1568546"/>
            <a:chExt cx="15983812" cy="14046898"/>
          </a:xfrm>
        </p:grpSpPr>
        <p:sp>
          <p:nvSpPr>
            <p:cNvPr id="40" name="流程图: 接点 12"/>
            <p:cNvSpPr/>
            <p:nvPr/>
          </p:nvSpPr>
          <p:spPr>
            <a:xfrm>
              <a:off x="8523307" y="4645854"/>
              <a:ext cx="7832498" cy="7832498"/>
            </a:xfrm>
            <a:prstGeom prst="flowChartConnector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流程图: 接点 4"/>
            <p:cNvSpPr/>
            <p:nvPr/>
          </p:nvSpPr>
          <p:spPr>
            <a:xfrm>
              <a:off x="10719386" y="-1568546"/>
              <a:ext cx="2621280" cy="262128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流程图: 接点 5"/>
            <p:cNvSpPr/>
            <p:nvPr/>
          </p:nvSpPr>
          <p:spPr>
            <a:xfrm>
              <a:off x="371993" y="6029598"/>
              <a:ext cx="489292" cy="489292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流程图: 接点 7"/>
            <p:cNvSpPr/>
            <p:nvPr/>
          </p:nvSpPr>
          <p:spPr>
            <a:xfrm>
              <a:off x="371993" y="339110"/>
              <a:ext cx="349269" cy="349269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09201" y="287761"/>
              <a:ext cx="2341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YouSheBiaoTiHei" pitchFamily="2" charset="-122"/>
                <a:ea typeface="YouSheBiaoTiHei" pitchFamily="2" charset="-122"/>
              </a:endParaRPr>
            </a:p>
          </p:txBody>
        </p:sp>
      </p:grpSp>
      <p:grpSp>
        <p:nvGrpSpPr>
          <p:cNvPr id="2" name="Group 29"/>
          <p:cNvGrpSpPr/>
          <p:nvPr/>
        </p:nvGrpSpPr>
        <p:grpSpPr>
          <a:xfrm>
            <a:off x="2457188" y="1119524"/>
            <a:ext cx="8291797" cy="6880928"/>
            <a:chOff x="2193240" y="-2396742"/>
            <a:chExt cx="15241657" cy="14882817"/>
          </a:xfrm>
        </p:grpSpPr>
        <p:sp>
          <p:nvSpPr>
            <p:cNvPr id="3" name="Notched Right Arrow 30"/>
            <p:cNvSpPr/>
            <p:nvPr/>
          </p:nvSpPr>
          <p:spPr>
            <a:xfrm rot="16200000">
              <a:off x="8467745" y="3518923"/>
              <a:ext cx="14882817" cy="3051487"/>
            </a:xfrm>
            <a:prstGeom prst="notchedRightArrow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Oval 31"/>
            <p:cNvSpPr/>
            <p:nvPr/>
          </p:nvSpPr>
          <p:spPr>
            <a:xfrm>
              <a:off x="2193240" y="6057390"/>
              <a:ext cx="1849365" cy="22041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5" name="Oval 32"/>
            <p:cNvSpPr/>
            <p:nvPr/>
          </p:nvSpPr>
          <p:spPr>
            <a:xfrm>
              <a:off x="4123487" y="-244302"/>
              <a:ext cx="1626594" cy="1999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Oval 33"/>
            <p:cNvSpPr/>
            <p:nvPr/>
          </p:nvSpPr>
          <p:spPr>
            <a:xfrm>
              <a:off x="4106846" y="3194063"/>
              <a:ext cx="1871967" cy="21313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7" name="Oval 34"/>
            <p:cNvSpPr/>
            <p:nvPr/>
          </p:nvSpPr>
          <p:spPr>
            <a:xfrm>
              <a:off x="9271108" y="2707837"/>
              <a:ext cx="1903223" cy="21313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35"/>
            <p:cNvSpPr/>
            <p:nvPr/>
          </p:nvSpPr>
          <p:spPr>
            <a:xfrm>
              <a:off x="7294879" y="-519079"/>
              <a:ext cx="2007531" cy="2384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5" name="Rectangle 30"/>
          <p:cNvSpPr/>
          <p:nvPr/>
        </p:nvSpPr>
        <p:spPr>
          <a:xfrm>
            <a:off x="2366793" y="5421183"/>
            <a:ext cx="1263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HCollider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6" name="Rectangle 30"/>
          <p:cNvSpPr/>
          <p:nvPr/>
        </p:nvSpPr>
        <p:spPr>
          <a:xfrm>
            <a:off x="3425916" y="241588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7" name="Rectangle 30"/>
          <p:cNvSpPr/>
          <p:nvPr/>
        </p:nvSpPr>
        <p:spPr>
          <a:xfrm>
            <a:off x="3527134" y="403819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HModel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8" name="Rectangle 30"/>
          <p:cNvSpPr/>
          <p:nvPr/>
        </p:nvSpPr>
        <p:spPr>
          <a:xfrm>
            <a:off x="6440422" y="378742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HMap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9" name="Rectangle 30"/>
          <p:cNvSpPr/>
          <p:nvPr/>
        </p:nvSpPr>
        <p:spPr>
          <a:xfrm>
            <a:off x="5282369" y="237549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HEngine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3315944" y="4546262"/>
            <a:ext cx="331470" cy="63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cxnSpLocks/>
          </p:cNvCxnSpPr>
          <p:nvPr/>
        </p:nvCxnSpPr>
        <p:spPr>
          <a:xfrm flipV="1">
            <a:off x="4215384" y="2928409"/>
            <a:ext cx="1176979" cy="83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H="1" flipV="1">
            <a:off x="6164367" y="2928397"/>
            <a:ext cx="661035" cy="55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32"/>
          <p:cNvSpPr/>
          <p:nvPr/>
        </p:nvSpPr>
        <p:spPr>
          <a:xfrm>
            <a:off x="5109294" y="3501209"/>
            <a:ext cx="566475" cy="59175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85" name="Oval 32"/>
          <p:cNvSpPr/>
          <p:nvPr/>
        </p:nvSpPr>
        <p:spPr>
          <a:xfrm>
            <a:off x="4964723" y="4165591"/>
            <a:ext cx="621611" cy="59175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6" name="Oval 32"/>
          <p:cNvSpPr/>
          <p:nvPr/>
        </p:nvSpPr>
        <p:spPr>
          <a:xfrm>
            <a:off x="4790903" y="4798531"/>
            <a:ext cx="566474" cy="57848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88" name="直接箭头连接符 87"/>
          <p:cNvCxnSpPr>
            <a:stCxn id="6" idx="5"/>
            <a:endCxn id="86" idx="2"/>
          </p:cNvCxnSpPr>
          <p:nvPr/>
        </p:nvCxnSpPr>
        <p:spPr>
          <a:xfrm>
            <a:off x="4367483" y="4546100"/>
            <a:ext cx="423545" cy="542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6" idx="6"/>
            <a:endCxn id="85" idx="2"/>
          </p:cNvCxnSpPr>
          <p:nvPr/>
        </p:nvCxnSpPr>
        <p:spPr>
          <a:xfrm>
            <a:off x="4516623" y="4197076"/>
            <a:ext cx="447675" cy="26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6" idx="7"/>
            <a:endCxn id="84" idx="2"/>
          </p:cNvCxnSpPr>
          <p:nvPr/>
        </p:nvCxnSpPr>
        <p:spPr>
          <a:xfrm flipV="1">
            <a:off x="4367483" y="3797251"/>
            <a:ext cx="741680" cy="5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30"/>
          <p:cNvSpPr/>
          <p:nvPr/>
        </p:nvSpPr>
        <p:spPr>
          <a:xfrm>
            <a:off x="7314779" y="2435426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RUN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07" name="Rectangle 30"/>
          <p:cNvSpPr/>
          <p:nvPr/>
        </p:nvSpPr>
        <p:spPr>
          <a:xfrm>
            <a:off x="5034552" y="4320571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tree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08" name="Rectangle 30"/>
          <p:cNvSpPr/>
          <p:nvPr/>
        </p:nvSpPr>
        <p:spPr>
          <a:xfrm>
            <a:off x="4746328" y="4938652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animal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12" name="Oval 33"/>
          <p:cNvSpPr/>
          <p:nvPr/>
        </p:nvSpPr>
        <p:spPr>
          <a:xfrm>
            <a:off x="2271729" y="3288570"/>
            <a:ext cx="630918" cy="58913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3" name="Oval 33"/>
          <p:cNvSpPr/>
          <p:nvPr/>
        </p:nvSpPr>
        <p:spPr>
          <a:xfrm>
            <a:off x="2366793" y="3962267"/>
            <a:ext cx="694181" cy="69299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4" name="Oval 33"/>
          <p:cNvSpPr/>
          <p:nvPr/>
        </p:nvSpPr>
        <p:spPr>
          <a:xfrm>
            <a:off x="5405567" y="609815"/>
            <a:ext cx="711425" cy="68484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5" name="Rectangle 30"/>
          <p:cNvSpPr/>
          <p:nvPr/>
        </p:nvSpPr>
        <p:spPr>
          <a:xfrm>
            <a:off x="5585854" y="842740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UI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36" name="Rectangle 30"/>
          <p:cNvSpPr/>
          <p:nvPr/>
        </p:nvSpPr>
        <p:spPr>
          <a:xfrm>
            <a:off x="2269760" y="3450947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events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37" name="Rectangle 30"/>
          <p:cNvSpPr/>
          <p:nvPr/>
        </p:nvSpPr>
        <p:spPr>
          <a:xfrm>
            <a:off x="2344440" y="4168927"/>
            <a:ext cx="898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action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  <p:cxnSp>
        <p:nvCxnSpPr>
          <p:cNvPr id="60" name="直接箭头连接符 59"/>
          <p:cNvCxnSpPr>
            <a:stCxn id="113" idx="6"/>
            <a:endCxn id="6" idx="2"/>
          </p:cNvCxnSpPr>
          <p:nvPr/>
        </p:nvCxnSpPr>
        <p:spPr>
          <a:xfrm flipV="1">
            <a:off x="3060974" y="4197638"/>
            <a:ext cx="437515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12" idx="6"/>
            <a:endCxn id="6" idx="1"/>
          </p:cNvCxnSpPr>
          <p:nvPr/>
        </p:nvCxnSpPr>
        <p:spPr>
          <a:xfrm>
            <a:off x="2903282" y="3583138"/>
            <a:ext cx="744220" cy="26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4392188" y="2538699"/>
            <a:ext cx="840105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箭头: 下 88"/>
          <p:cNvSpPr/>
          <p:nvPr/>
        </p:nvSpPr>
        <p:spPr>
          <a:xfrm>
            <a:off x="3851402" y="3081764"/>
            <a:ext cx="185026" cy="611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箭头: 下 118"/>
          <p:cNvSpPr/>
          <p:nvPr/>
        </p:nvSpPr>
        <p:spPr>
          <a:xfrm>
            <a:off x="5603327" y="1349679"/>
            <a:ext cx="261375" cy="684849"/>
          </a:xfrm>
          <a:prstGeom prst="downArrow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箭头: 右 119"/>
          <p:cNvSpPr/>
          <p:nvPr/>
        </p:nvSpPr>
        <p:spPr>
          <a:xfrm>
            <a:off x="6365026" y="2419503"/>
            <a:ext cx="853606" cy="301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Rectangle 30"/>
          <p:cNvSpPr/>
          <p:nvPr/>
        </p:nvSpPr>
        <p:spPr>
          <a:xfrm>
            <a:off x="5078363" y="3659560"/>
            <a:ext cx="1092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  <a:sym typeface="+mn-ea"/>
              </a:rPr>
              <a:t>hunter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11960" y="2194560"/>
            <a:ext cx="4076700" cy="2994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03645" y="1673986"/>
            <a:ext cx="4608195" cy="4079875"/>
          </a:xfrm>
          <a:prstGeom prst="rect">
            <a:avLst/>
          </a:prstGeom>
        </p:spPr>
      </p:pic>
      <p:sp>
        <p:nvSpPr>
          <p:cNvPr id="2" name="流程图: 接点 3"/>
          <p:cNvSpPr/>
          <p:nvPr/>
        </p:nvSpPr>
        <p:spPr>
          <a:xfrm>
            <a:off x="-3316755" y="-4576421"/>
            <a:ext cx="7054950" cy="705495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接点 4"/>
          <p:cNvSpPr/>
          <p:nvPr/>
        </p:nvSpPr>
        <p:spPr>
          <a:xfrm>
            <a:off x="10210800" y="-853440"/>
            <a:ext cx="2621280" cy="262128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接点 5"/>
          <p:cNvSpPr/>
          <p:nvPr/>
        </p:nvSpPr>
        <p:spPr>
          <a:xfrm>
            <a:off x="10761880" y="5695949"/>
            <a:ext cx="681991" cy="681991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12"/>
          <p:cNvSpPr/>
          <p:nvPr/>
        </p:nvSpPr>
        <p:spPr>
          <a:xfrm>
            <a:off x="-2293189" y="4989072"/>
            <a:ext cx="7832498" cy="7832498"/>
          </a:xfrm>
          <a:prstGeom prst="flowChartConnector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接点 6"/>
          <p:cNvSpPr/>
          <p:nvPr/>
        </p:nvSpPr>
        <p:spPr>
          <a:xfrm>
            <a:off x="10989311" y="2478529"/>
            <a:ext cx="382170" cy="38217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7"/>
          <p:cNvSpPr/>
          <p:nvPr/>
        </p:nvSpPr>
        <p:spPr>
          <a:xfrm>
            <a:off x="1042570" y="4698827"/>
            <a:ext cx="580490" cy="58049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8"/>
          <p:cNvSpPr/>
          <p:nvPr/>
        </p:nvSpPr>
        <p:spPr>
          <a:xfrm>
            <a:off x="1172310" y="1223236"/>
            <a:ext cx="450750" cy="45075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7"/>
          <p:cNvSpPr txBox="1"/>
          <p:nvPr/>
        </p:nvSpPr>
        <p:spPr>
          <a:xfrm>
            <a:off x="1645483" y="96825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核心函数</a:t>
            </a:r>
            <a:r>
              <a:rPr lang="en-US" altLang="zh-CN" sz="3600" dirty="0">
                <a:solidFill>
                  <a:srgbClr val="00206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:run()</a:t>
            </a:r>
          </a:p>
        </p:txBody>
      </p:sp>
      <p:sp>
        <p:nvSpPr>
          <p:cNvPr id="27" name="Google Shape;86;p19"/>
          <p:cNvSpPr txBox="1"/>
          <p:nvPr/>
        </p:nvSpPr>
        <p:spPr>
          <a:xfrm>
            <a:off x="1677232" y="433249"/>
            <a:ext cx="3841259" cy="44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MAIN FUNTION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71993" y="-1568546"/>
            <a:ext cx="15983812" cy="14046898"/>
            <a:chOff x="371993" y="-1568546"/>
            <a:chExt cx="15983812" cy="14046898"/>
          </a:xfrm>
        </p:grpSpPr>
        <p:sp>
          <p:nvSpPr>
            <p:cNvPr id="16" name="流程图: 接点 12"/>
            <p:cNvSpPr/>
            <p:nvPr/>
          </p:nvSpPr>
          <p:spPr>
            <a:xfrm>
              <a:off x="8523307" y="4645854"/>
              <a:ext cx="7832498" cy="7832498"/>
            </a:xfrm>
            <a:prstGeom prst="flowChartConnector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接点 4"/>
            <p:cNvSpPr/>
            <p:nvPr/>
          </p:nvSpPr>
          <p:spPr>
            <a:xfrm>
              <a:off x="10719386" y="-1568546"/>
              <a:ext cx="2621280" cy="262128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接点 5"/>
            <p:cNvSpPr/>
            <p:nvPr/>
          </p:nvSpPr>
          <p:spPr>
            <a:xfrm>
              <a:off x="371993" y="6029598"/>
              <a:ext cx="489292" cy="489292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接点 7"/>
            <p:cNvSpPr/>
            <p:nvPr/>
          </p:nvSpPr>
          <p:spPr>
            <a:xfrm>
              <a:off x="371993" y="339110"/>
              <a:ext cx="349269" cy="349269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09201" y="287761"/>
              <a:ext cx="2341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uSheBiaoTiHei" pitchFamily="2" charset="-122"/>
                  <a:ea typeface="YouSheBiaoTiHei" pitchFamily="2" charset="-122"/>
                </a:rPr>
                <a:t>基本得分点</a:t>
              </a:r>
            </a:p>
          </p:txBody>
        </p:sp>
      </p:grpSp>
      <p:sp>
        <p:nvSpPr>
          <p:cNvPr id="2" name="Rectangle: Rounded Corners 45"/>
          <p:cNvSpPr/>
          <p:nvPr/>
        </p:nvSpPr>
        <p:spPr>
          <a:xfrm>
            <a:off x="853440" y="1324610"/>
            <a:ext cx="5415280" cy="3785870"/>
          </a:xfrm>
          <a:prstGeom prst="roundRect">
            <a:avLst>
              <a:gd name="adj" fmla="val 1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9"/>
          <p:cNvSpPr/>
          <p:nvPr/>
        </p:nvSpPr>
        <p:spPr>
          <a:xfrm>
            <a:off x="1412240" y="2182656"/>
            <a:ext cx="2284994" cy="13014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模型由三角面构成，同时很多基础图形绘制均涉及到基础几何的表达</a:t>
            </a:r>
          </a:p>
        </p:txBody>
      </p:sp>
      <p:sp>
        <p:nvSpPr>
          <p:cNvPr id="8" name="Rectangle 30"/>
          <p:cNvSpPr/>
          <p:nvPr/>
        </p:nvSpPr>
        <p:spPr>
          <a:xfrm>
            <a:off x="1412240" y="1916430"/>
            <a:ext cx="1869791" cy="4048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  <a:sym typeface="+mn-ea"/>
              </a:rPr>
              <a:t>基本几何表达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9" name="Rectangle 29"/>
          <p:cNvSpPr/>
          <p:nvPr/>
        </p:nvSpPr>
        <p:spPr>
          <a:xfrm>
            <a:off x="3844141" y="2182656"/>
            <a:ext cx="2284994" cy="13014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实现了较为庞大的森林地图，通过着色器来完成材质的模拟，同时模型的纹理贴图也能一起完成</a:t>
            </a:r>
          </a:p>
        </p:txBody>
      </p:sp>
      <p:sp>
        <p:nvSpPr>
          <p:cNvPr id="10" name="Rectangle 30"/>
          <p:cNvSpPr/>
          <p:nvPr/>
        </p:nvSpPr>
        <p:spPr>
          <a:xfrm>
            <a:off x="3844141" y="1916430"/>
            <a:ext cx="1306302" cy="40347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  <a:sym typeface="+mn-ea"/>
              </a:rPr>
              <a:t>材质纹理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1" name="Rectangle 29"/>
          <p:cNvSpPr/>
          <p:nvPr/>
        </p:nvSpPr>
        <p:spPr>
          <a:xfrm>
            <a:off x="1412240" y="3860020"/>
            <a:ext cx="2284994" cy="9945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无论是猎人还是动物都是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obj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或者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fbx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文件导入，来实现模型的多样化</a:t>
            </a:r>
          </a:p>
        </p:txBody>
      </p:sp>
      <p:sp>
        <p:nvSpPr>
          <p:cNvPr id="12" name="Rectangle 30"/>
          <p:cNvSpPr/>
          <p:nvPr/>
        </p:nvSpPr>
        <p:spPr>
          <a:xfrm>
            <a:off x="1412240" y="3565516"/>
            <a:ext cx="1698744" cy="4048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  <a:sym typeface="+mn-ea"/>
              </a:rPr>
              <a:t>三维网格导入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3" name="Rectangle 29"/>
          <p:cNvSpPr/>
          <p:nvPr/>
        </p:nvSpPr>
        <p:spPr>
          <a:xfrm>
            <a:off x="3844141" y="3860020"/>
            <a:ext cx="2284994" cy="9945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猎人能够在不平的地图随意走动，同时子弹和动物的动作均涉及矩阵的乘法</a:t>
            </a:r>
          </a:p>
        </p:txBody>
      </p:sp>
      <p:sp>
        <p:nvSpPr>
          <p:cNvPr id="14" name="Rectangle 30"/>
          <p:cNvSpPr/>
          <p:nvPr/>
        </p:nvSpPr>
        <p:spPr>
          <a:xfrm>
            <a:off x="3844141" y="3565516"/>
            <a:ext cx="1306302" cy="40347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  <a:sym typeface="+mn-ea"/>
              </a:rPr>
              <a:t>几何变换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90" y="1324610"/>
            <a:ext cx="1931670" cy="1950085"/>
          </a:xfrm>
          <a:prstGeom prst="round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135" y="1324610"/>
            <a:ext cx="2689860" cy="4072890"/>
          </a:xfrm>
          <a:prstGeom prst="round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665" y="3484245"/>
            <a:ext cx="2068195" cy="184848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71993" y="-1568546"/>
            <a:ext cx="15983812" cy="14046898"/>
            <a:chOff x="371993" y="-1568546"/>
            <a:chExt cx="15983812" cy="14046898"/>
          </a:xfrm>
        </p:grpSpPr>
        <p:sp>
          <p:nvSpPr>
            <p:cNvPr id="16" name="流程图: 接点 12"/>
            <p:cNvSpPr/>
            <p:nvPr/>
          </p:nvSpPr>
          <p:spPr>
            <a:xfrm>
              <a:off x="8523307" y="4645854"/>
              <a:ext cx="7832498" cy="7832498"/>
            </a:xfrm>
            <a:prstGeom prst="flowChartConnector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接点 4"/>
            <p:cNvSpPr/>
            <p:nvPr/>
          </p:nvSpPr>
          <p:spPr>
            <a:xfrm>
              <a:off x="10719386" y="-1568546"/>
              <a:ext cx="2621280" cy="262128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接点 5"/>
            <p:cNvSpPr/>
            <p:nvPr/>
          </p:nvSpPr>
          <p:spPr>
            <a:xfrm>
              <a:off x="371993" y="6029598"/>
              <a:ext cx="489292" cy="489292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接点 7"/>
            <p:cNvSpPr/>
            <p:nvPr/>
          </p:nvSpPr>
          <p:spPr>
            <a:xfrm>
              <a:off x="371993" y="339110"/>
              <a:ext cx="349269" cy="349269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09201" y="287761"/>
              <a:ext cx="2341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uSheBiaoTiHei" pitchFamily="2" charset="-122"/>
                  <a:ea typeface="YouSheBiaoTiHei" pitchFamily="2" charset="-122"/>
                </a:rPr>
                <a:t>基本得分点</a:t>
              </a:r>
            </a:p>
          </p:txBody>
        </p:sp>
      </p:grpSp>
      <p:sp>
        <p:nvSpPr>
          <p:cNvPr id="2" name="Rectangle: Rounded Corners 45"/>
          <p:cNvSpPr/>
          <p:nvPr/>
        </p:nvSpPr>
        <p:spPr>
          <a:xfrm>
            <a:off x="897965" y="1690687"/>
            <a:ext cx="4904740" cy="3834765"/>
          </a:xfrm>
          <a:prstGeom prst="roundRect">
            <a:avLst>
              <a:gd name="adj" fmla="val 1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9"/>
          <p:cNvSpPr/>
          <p:nvPr/>
        </p:nvSpPr>
        <p:spPr>
          <a:xfrm>
            <a:off x="1371122" y="3050752"/>
            <a:ext cx="1910354" cy="1087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光照为自己调节和实现，添加了点光源和环境光源，同时实现了阴影的，增加了真实感</a:t>
            </a:r>
          </a:p>
        </p:txBody>
      </p:sp>
      <p:sp>
        <p:nvSpPr>
          <p:cNvPr id="8" name="Rectangle 30"/>
          <p:cNvSpPr/>
          <p:nvPr/>
        </p:nvSpPr>
        <p:spPr>
          <a:xfrm>
            <a:off x="1350417" y="2729551"/>
            <a:ext cx="1179907" cy="343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  <a:sym typeface="+mn-ea"/>
              </a:rPr>
              <a:t>基本光照</a:t>
            </a:r>
          </a:p>
        </p:txBody>
      </p:sp>
      <p:sp>
        <p:nvSpPr>
          <p:cNvPr id="9" name="Rectangle 29"/>
          <p:cNvSpPr/>
          <p:nvPr/>
        </p:nvSpPr>
        <p:spPr>
          <a:xfrm>
            <a:off x="3633196" y="3046935"/>
            <a:ext cx="1910354" cy="1087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视角可以通过鼠标随意的转变，同时通过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wasd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可以实现猎人的四周的移动，可以在地图范围随意走动</a:t>
            </a:r>
          </a:p>
        </p:txBody>
      </p:sp>
      <p:sp>
        <p:nvSpPr>
          <p:cNvPr id="10" name="Rectangle 30"/>
          <p:cNvSpPr/>
          <p:nvPr/>
        </p:nvSpPr>
        <p:spPr>
          <a:xfrm>
            <a:off x="3633196" y="273611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  <a:sym typeface="+mn-ea"/>
              </a:rPr>
              <a:t>漫游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3" name="Rectangle 29"/>
          <p:cNvSpPr/>
          <p:nvPr/>
        </p:nvSpPr>
        <p:spPr>
          <a:xfrm>
            <a:off x="4185646" y="4246587"/>
            <a:ext cx="1910354" cy="31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45" y="408940"/>
            <a:ext cx="4363085" cy="2901315"/>
          </a:xfrm>
          <a:prstGeom prst="round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l="5304" r="10633"/>
          <a:stretch>
            <a:fillRect/>
          </a:stretch>
        </p:blipFill>
        <p:spPr>
          <a:xfrm>
            <a:off x="6166485" y="3588385"/>
            <a:ext cx="2641600" cy="2099310"/>
          </a:xfrm>
          <a:prstGeom prst="round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9566" r="12566"/>
          <a:stretch>
            <a:fillRect/>
          </a:stretch>
        </p:blipFill>
        <p:spPr>
          <a:xfrm>
            <a:off x="9169400" y="3608070"/>
            <a:ext cx="2425065" cy="207962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7" grpId="0"/>
          <p:bldP spid="8" grpId="0"/>
          <p:bldP spid="9" grpId="0"/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7" grpId="0"/>
          <p:bldP spid="8" grpId="0"/>
          <p:bldP spid="9" grpId="0"/>
          <p:bldP spid="10" grpId="0"/>
          <p:bldP spid="13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71993" y="-1568546"/>
            <a:ext cx="15983812" cy="14046898"/>
            <a:chOff x="371993" y="-1568546"/>
            <a:chExt cx="15983812" cy="14046898"/>
          </a:xfrm>
        </p:grpSpPr>
        <p:sp>
          <p:nvSpPr>
            <p:cNvPr id="14" name="流程图: 接点 12"/>
            <p:cNvSpPr/>
            <p:nvPr/>
          </p:nvSpPr>
          <p:spPr>
            <a:xfrm>
              <a:off x="8523307" y="4645854"/>
              <a:ext cx="7832498" cy="7832498"/>
            </a:xfrm>
            <a:prstGeom prst="flowChartConnector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接点 4"/>
            <p:cNvSpPr/>
            <p:nvPr/>
          </p:nvSpPr>
          <p:spPr>
            <a:xfrm>
              <a:off x="10719386" y="-1568546"/>
              <a:ext cx="2621280" cy="262128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接点 5"/>
            <p:cNvSpPr/>
            <p:nvPr/>
          </p:nvSpPr>
          <p:spPr>
            <a:xfrm>
              <a:off x="371993" y="6029598"/>
              <a:ext cx="489292" cy="489292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接点 7"/>
            <p:cNvSpPr/>
            <p:nvPr/>
          </p:nvSpPr>
          <p:spPr>
            <a:xfrm>
              <a:off x="371993" y="339110"/>
              <a:ext cx="349269" cy="349269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09201" y="287761"/>
              <a:ext cx="2341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uSheBiaoTiHei" pitchFamily="2" charset="-122"/>
                  <a:ea typeface="YouSheBiaoTiHei" pitchFamily="2" charset="-122"/>
                </a:rPr>
                <a:t>闪光点</a:t>
              </a:r>
            </a:p>
          </p:txBody>
        </p:sp>
      </p:grpSp>
      <p:sp>
        <p:nvSpPr>
          <p:cNvPr id="3" name="Rectangle 7"/>
          <p:cNvSpPr/>
          <p:nvPr/>
        </p:nvSpPr>
        <p:spPr>
          <a:xfrm>
            <a:off x="4265612" y="6477000"/>
            <a:ext cx="3581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1"/>
          <p:cNvSpPr/>
          <p:nvPr/>
        </p:nvSpPr>
        <p:spPr>
          <a:xfrm>
            <a:off x="6428178" y="5894379"/>
            <a:ext cx="1535952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anose="020B0606030504020204" pitchFamily="34" charset="0"/>
              </a:rPr>
              <a:t>Hunter hunting</a:t>
            </a:r>
            <a:endParaRPr lang="en-US" sz="1400" dirty="0">
              <a:latin typeface="Source Han Sans SC" panose="020B0500000000000000" pitchFamily="34" charset="-128"/>
              <a:ea typeface="Source Han Sans SC" panose="020B0500000000000000" pitchFamily="34" charset="-128"/>
              <a:cs typeface="Open Sans" panose="020B0606030504020204" pitchFamily="34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066688" y="2561944"/>
            <a:ext cx="3730928" cy="238531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blend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自己制作了多样化的动作，比如猎人的静止和奔跑，同时也有开枪的动作，这些动作没有通过动捕而是自己调整的。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并且通过代码构建，</a:t>
            </a:r>
            <a:r>
              <a:rPr lang="zh-CN" altLang="en-US" sz="1400" noProof="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利用在关键帧之间线性插值的方式，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正确的实现了对于输入执行正确的动作反应，虽然动作的真实度受到引擎素材内存的限制，但是相比于一般的模型平移要生动很多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1066688" y="17825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动作表现</a:t>
            </a:r>
          </a:p>
        </p:txBody>
      </p:sp>
      <p:sp>
        <p:nvSpPr>
          <p:cNvPr id="12" name="Google Shape;86;p19"/>
          <p:cNvSpPr txBox="1"/>
          <p:nvPr/>
        </p:nvSpPr>
        <p:spPr>
          <a:xfrm>
            <a:off x="1066688" y="1348262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480" y="922020"/>
            <a:ext cx="2203450" cy="2127250"/>
          </a:xfrm>
          <a:prstGeom prst="round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922020"/>
            <a:ext cx="2127250" cy="2127250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035" y="922020"/>
            <a:ext cx="1474470" cy="2184400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480" y="3462020"/>
            <a:ext cx="2207260" cy="2018665"/>
          </a:xfrm>
          <a:prstGeom prst="round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605" y="3453130"/>
            <a:ext cx="2152015" cy="1945640"/>
          </a:xfrm>
          <a:prstGeom prst="round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rcRect l="8262" r="16982"/>
          <a:stretch>
            <a:fillRect/>
          </a:stretch>
        </p:blipFill>
        <p:spPr>
          <a:xfrm>
            <a:off x="9849485" y="3453130"/>
            <a:ext cx="1661795" cy="1944370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c576d65-e258-4196-932c-05e8f3c7f51a"/>
  <p:tag name="COMMONDATA" val="eyJoZGlkIjoiMWMxYTBmM2ExNDA5MTI5NmEwNjA4YTk5MmRmY2Y2Mz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16,&quot;width&quot;:642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25,&quot;width&quot;:725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8,&quot;width&quot;:486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638</Words>
  <Application>Microsoft Office PowerPoint</Application>
  <PresentationFormat>宽屏</PresentationFormat>
  <Paragraphs>87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Source Han Sans CN</vt:lpstr>
      <vt:lpstr>Source Han Sans SC</vt:lpstr>
      <vt:lpstr>YouSheBiaoTiHei</vt:lpstr>
      <vt:lpstr>等线</vt:lpstr>
      <vt:lpstr>等线 Light</vt:lpstr>
      <vt:lpstr>方正清刻本悦宋简体</vt:lpstr>
      <vt:lpstr>思源黑体 CN Normal</vt:lpstr>
      <vt:lpstr>优设标题黑</vt:lpstr>
      <vt:lpstr>Arial</vt:lpstr>
      <vt:lpstr>Lato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志坚</dc:creator>
  <cp:lastModifiedBy>晖 Tommy</cp:lastModifiedBy>
  <cp:revision>23</cp:revision>
  <dcterms:created xsi:type="dcterms:W3CDTF">2022-12-28T04:19:00Z</dcterms:created>
  <dcterms:modified xsi:type="dcterms:W3CDTF">2023-01-01T13:13:32Z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B0CBBE208FE34F1CB216461A19A0A7B3</vt:lpwstr>
  </property>
  <property fmtid="{D5CDD505-2E9C-101B-9397-08002B2CF9AE}" pid="3" name="KSOProductBuildVer">
    <vt:lpwstr>2052-11.1.0.12980</vt:lpwstr>
  </property>
</Properties>
</file>